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media/image48.jpg" ContentType="image/png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media/image51.jpg" ContentType="image/png"/>
  <Override PartName="/ppt/media/image52.jpg" ContentType="image/png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7"/>
  </p:notesMasterIdLst>
  <p:sldIdLst>
    <p:sldId id="306" r:id="rId2"/>
    <p:sldId id="307" r:id="rId3"/>
    <p:sldId id="312" r:id="rId4"/>
    <p:sldId id="326" r:id="rId5"/>
    <p:sldId id="324" r:id="rId6"/>
    <p:sldId id="327" r:id="rId7"/>
    <p:sldId id="334" r:id="rId8"/>
    <p:sldId id="328" r:id="rId9"/>
    <p:sldId id="351" r:id="rId10"/>
    <p:sldId id="353" r:id="rId11"/>
    <p:sldId id="354" r:id="rId12"/>
    <p:sldId id="355" r:id="rId13"/>
    <p:sldId id="352" r:id="rId14"/>
    <p:sldId id="356" r:id="rId15"/>
    <p:sldId id="357" r:id="rId16"/>
    <p:sldId id="358" r:id="rId17"/>
    <p:sldId id="363" r:id="rId18"/>
    <p:sldId id="364" r:id="rId19"/>
    <p:sldId id="365" r:id="rId20"/>
    <p:sldId id="359" r:id="rId21"/>
    <p:sldId id="360" r:id="rId22"/>
    <p:sldId id="361" r:id="rId23"/>
    <p:sldId id="362" r:id="rId24"/>
    <p:sldId id="366" r:id="rId25"/>
    <p:sldId id="367" r:id="rId26"/>
    <p:sldId id="368" r:id="rId27"/>
    <p:sldId id="369" r:id="rId28"/>
    <p:sldId id="335" r:id="rId29"/>
    <p:sldId id="336" r:id="rId30"/>
    <p:sldId id="337" r:id="rId31"/>
    <p:sldId id="339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29" r:id="rId43"/>
    <p:sldId id="308" r:id="rId44"/>
    <p:sldId id="331" r:id="rId45"/>
    <p:sldId id="333" r:id="rId46"/>
    <p:sldId id="332" r:id="rId47"/>
    <p:sldId id="330" r:id="rId48"/>
    <p:sldId id="371" r:id="rId49"/>
    <p:sldId id="370" r:id="rId50"/>
    <p:sldId id="372" r:id="rId51"/>
    <p:sldId id="374" r:id="rId52"/>
    <p:sldId id="375" r:id="rId53"/>
    <p:sldId id="376" r:id="rId54"/>
    <p:sldId id="309" r:id="rId55"/>
    <p:sldId id="323" r:id="rId56"/>
  </p:sldIdLst>
  <p:sldSz cx="12192000" cy="6858000"/>
  <p:notesSz cx="6858000" cy="9144000"/>
  <p:embeddedFontLst>
    <p:embeddedFont>
      <p:font typeface="等线" panose="02010600030101010101" pitchFamily="2" charset="-122"/>
      <p:regular r:id="rId58"/>
      <p:bold r:id="rId59"/>
    </p:embeddedFont>
    <p:embeddedFont>
      <p:font typeface="等线 Light" panose="02010600030101010101" pitchFamily="2" charset="-122"/>
      <p:regular r:id="rId60"/>
    </p:embeddedFont>
    <p:embeddedFont>
      <p:font typeface="新細明體" panose="02020500000000000000" pitchFamily="18" charset="-120"/>
      <p:regular r:id="rId61"/>
    </p:embeddedFont>
    <p:embeddedFont>
      <p:font typeface="思源宋体 CN Heavy" panose="02020900000000000000" pitchFamily="18" charset="-128"/>
      <p:bold r:id="rId62"/>
    </p:embeddedFont>
    <p:embeddedFont>
      <p:font typeface="Cambria Math" panose="02040503050406030204" pitchFamily="18" charset="0"/>
      <p:regular r:id="rId63"/>
    </p:embeddedFont>
    <p:embeddedFont>
      <p:font typeface="Cascadia Code SemiBold" panose="020B0609020000020004" pitchFamily="34" charset="0"/>
      <p:regular r:id="rId64"/>
      <p:bold r:id="rId65"/>
      <p:italic r:id="rId66"/>
      <p:boldItalic r:id="rId6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78" userDrawn="1">
          <p15:clr>
            <a:srgbClr val="A4A3A4"/>
          </p15:clr>
        </p15:guide>
        <p15:guide id="4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25DF"/>
    <a:srgbClr val="2F12FF"/>
    <a:srgbClr val="3220D7"/>
    <a:srgbClr val="E4E4E4"/>
    <a:srgbClr val="E0E0E0"/>
    <a:srgbClr val="F9FAFB"/>
    <a:srgbClr val="F8F9FA"/>
    <a:srgbClr val="F4F5F6"/>
    <a:srgbClr val="F2F3F4"/>
    <a:srgbClr val="F1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74" autoAdjust="0"/>
    <p:restoredTop sz="96070" autoAdjust="0"/>
  </p:normalViewPr>
  <p:slideViewPr>
    <p:cSldViewPr snapToGrid="0">
      <p:cViewPr>
        <p:scale>
          <a:sx n="111" d="100"/>
          <a:sy n="111" d="100"/>
        </p:scale>
        <p:origin x="576" y="448"/>
      </p:cViewPr>
      <p:guideLst>
        <p:guide orient="horz" pos="2160"/>
        <p:guide pos="3840"/>
        <p:guide pos="7478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3B430-1A22-41AB-8145-22B2DF7D2DA1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DC73D-7D82-4CC4-9352-9FD0125D9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17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527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937FA-618B-8A93-A5E3-3FE4AD158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700429-EF94-B1A8-9386-86097E9E2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B2A07F-2918-4CBA-205B-C82C486C7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29F4E2-84ED-C6CC-CE08-7D99A7250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573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E447D-2896-4CC1-5F4E-C37B70B50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167B7A-D883-1826-F4AE-BE8A28325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1217FC-0D0D-BF0A-E1EB-41F2942E8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FF1E80-A0B2-0853-D7B0-D6D86471E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11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EF32B-F9AC-2C41-850B-612B0538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4C789B-F051-C137-C8AA-10935C8C4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BF0C44-F0B5-D2F1-2FB8-2DA8D4EF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D66BC4-79FB-D978-34F0-453315EA6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98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9194F-967B-BA0D-6AA5-1E6755E1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7FCBF9-60F8-4231-5635-15CA486E9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EF1A1A-B1A6-90E0-1698-161B46012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06DE68-A2DC-2459-9940-42C114311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726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7345E-DBD7-33DF-7A49-E97294F6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EA132F-A0DB-AA20-6D23-1A6A2F238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71BA59-5A42-BB25-9A5C-CF4CFC21F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12D85D-D7C1-30C5-9508-C9C3185C8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267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1D12-DF05-67A0-CC58-826D422AE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4F6FDB-AC60-F176-1A67-E04F414D1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A3AEC7-664C-726F-30C0-9253626F8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2684B-6F8F-5C7C-6996-DE2C271C4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3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0C07B-8516-6121-A7E8-124B671DF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776570-CD15-768F-5D33-B31FD29E0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7B4D28-2311-FAF1-39B5-FABC8247B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C4A4CE-20CF-4585-9298-041D2D0BA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855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ED82A-A5EB-AC6F-B8C2-4F0BC90FC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D03278-7885-7CB3-D463-C7564C451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E2F718-F5C3-50A6-6134-BECC8A22E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7B9008-5882-4767-78C8-246957FF5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16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2F041-E79B-B631-E4FF-6B2AABCF8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F54AF-56F7-2C1C-97D1-B1B09AA8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ED580F-80F9-7582-C896-DCD619F3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8F37F4-D7D4-9921-41F8-83E2298C8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19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E10F6-AB27-C0EA-2D80-BD743666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C2026F-42C5-2516-8B9D-C90D97083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B7DD60-DD83-DE35-2CD5-C603A85A1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C5471E-8BAE-7E4F-B682-FBF4EE793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3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94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B40BB-E86D-7ACC-DD8E-DF955D897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61B2BA-72B8-84DA-F6AB-4938D1FB2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9E33A6-7219-053B-E6A9-BCAEFBD3F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32135D-2BD7-6F73-FFCD-18B415C41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71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82D8-7274-87FE-A5CC-546202479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9C21B5-3FA5-2136-6730-D3BFCDA93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FD7BF1-455C-300F-9B29-7A66C6F98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B46A48-7C8C-D157-4493-DE64C4169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598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D2CB7-1E53-E752-898C-C1B0D3B7F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66A1F1-147B-AE4D-E047-5226625C1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5A23BC-845F-7C5A-EEFE-735083841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6C56DE-D0B3-3247-02EA-13FBDA49B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56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9E6EE-AB9F-5444-B359-07739BE9D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810F90-7380-1854-29AE-E9D5F4E33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1A35C4-4A90-41EA-9F47-14890D978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26EF08-4172-F46B-D08E-D0DDA3461B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01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CC416-0570-97C7-3DFC-8D427A848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D3C442-1CC0-F7BD-96AB-825FAF7A0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91707A-3210-5092-D09D-835462E0B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3D657-EE10-3770-1261-53526608E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931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3C7B7-E3AC-838A-32B9-53DA439F1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12C1FC-A82E-7AB3-6289-6C3C7D2C8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38DF68-0611-1ED3-62DB-01064EFCB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A2596B-23C0-D6D6-62C6-630A6F66D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23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B1544-5351-394F-5D5A-877AD372A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352DC3-7408-5D47-FF57-849C355D1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034685-97FD-8ABC-B984-0AC91AB3A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0F954E-5BEB-3DC8-58CF-9C7F83D4E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097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A0063-EDEE-9767-87E0-9F11EA135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426D32-B51C-358A-B5BE-EB1BC9EC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DC2434-983A-7B8E-15C6-22EEE4B5A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65058-71AA-E081-62B3-D30BC6FDB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73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704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C34BA-94A2-7BCC-3870-D2A3414FB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1F30E0-394D-A5EA-EB5C-436149AE9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92B6D6-A680-C34B-D269-E00170DAA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altLang="zh-CN" dirty="0"/>
              <a:t>Q</a:t>
            </a:r>
            <a:r>
              <a:rPr lang="en-US" altLang="zh-CN" dirty="0"/>
              <a:t>2</a:t>
            </a:r>
            <a:r>
              <a:rPr lang="zh-CN" altLang="en-US" dirty="0"/>
              <a:t>的随机性检验的重点是要去检验是什么的分布，即定义“波动”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BA6E6-5D2A-BC32-AEA6-9567DEC2B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7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527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7B94E-E2BA-0E52-BFFA-3B95644AF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801FBA-B802-9AAF-C9A0-544F94C7D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491F68-9C2E-EA98-DE7C-C2CB22BA2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altLang="zh-CN" dirty="0"/>
              <a:t>Q</a:t>
            </a:r>
            <a:r>
              <a:rPr lang="en-US" altLang="zh-CN" dirty="0"/>
              <a:t>2</a:t>
            </a:r>
            <a:r>
              <a:rPr lang="zh-CN" altLang="en-US" dirty="0"/>
              <a:t>的随机性检验的重点是要去检验是什么的分布，即定义“波动”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C700E5-4096-1123-80E9-B8A30192C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738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93322-1787-BB32-6A28-D4089732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679EDD-BEDE-201E-D009-E55867E0C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B5B4D5-EC75-00E7-F3FC-4D0909A9C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altLang="zh-CN" dirty="0"/>
              <a:t>Q</a:t>
            </a:r>
            <a:r>
              <a:rPr lang="en-US" altLang="zh-CN" dirty="0"/>
              <a:t>2</a:t>
            </a:r>
            <a:r>
              <a:rPr lang="zh-CN" altLang="en-US" dirty="0"/>
              <a:t>的随机性检验的重点是要去检验是什么的分布，即定义“波动”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4226D8-D800-D2B4-69FB-6942DA353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082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357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altLang="zh-CN" dirty="0"/>
              <a:t>Q</a:t>
            </a:r>
            <a:r>
              <a:rPr lang="en-US" altLang="zh-CN" dirty="0"/>
              <a:t>2</a:t>
            </a:r>
            <a:r>
              <a:rPr lang="zh-CN" altLang="en-US" dirty="0"/>
              <a:t>的随机性检验的重点是要去检验是什么的分布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181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加入 </a:t>
            </a:r>
            <a:r>
              <a:rPr lang="en-US" altLang="zh-TW" dirty="0">
                <a:solidFill>
                  <a:srgbClr val="000000"/>
                </a:solidFill>
                <a:effectLst/>
                <a:latin typeface="Helvetica" pitchFamily="2" charset="0"/>
              </a:rPr>
              <a:t>\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sqrt{n}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是为了将统计量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Z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标准化，使其在大样本下可以接近某种已知的分布（如极限定理下的 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Kolmogorov </a:t>
            </a:r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分布）。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700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656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加入 </a:t>
            </a:r>
            <a:r>
              <a:rPr lang="en-US" altLang="zh-TW" dirty="0">
                <a:solidFill>
                  <a:srgbClr val="000000"/>
                </a:solidFill>
                <a:effectLst/>
                <a:latin typeface="Helvetica" pitchFamily="2" charset="0"/>
              </a:rPr>
              <a:t>\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sqrt{n}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是为了将统计量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Z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标准化，使其在大样本下可以接近某种已知的分布（如极限定理下的 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Kolmogorov </a:t>
            </a:r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分布）。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48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688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altLang="zh-CN" dirty="0"/>
              <a:t>Q</a:t>
            </a:r>
            <a:r>
              <a:rPr lang="en-US" altLang="zh-CN" dirty="0"/>
              <a:t>2</a:t>
            </a:r>
            <a:r>
              <a:rPr lang="zh-CN" altLang="en-US" dirty="0"/>
              <a:t>的随机性检验的重点是要去检验是什么的分布，即定义“波动”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97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45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473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732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CN" dirty="0"/>
              <a:t>非套路</a:t>
            </a:r>
            <a:r>
              <a:rPr lang="zh-CN" altLang="en-US" dirty="0"/>
              <a:t>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9604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177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69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6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841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18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391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453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加入 </a:t>
            </a:r>
            <a:r>
              <a:rPr lang="en-US" altLang="zh-TW" dirty="0">
                <a:solidFill>
                  <a:srgbClr val="000000"/>
                </a:solidFill>
                <a:effectLst/>
                <a:latin typeface="Helvetica" pitchFamily="2" charset="0"/>
              </a:rPr>
              <a:t>\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sqrt{n}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是为了将统计量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Z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标准化，使其在大样本下可以接近某种已知的分布（如极限定理下的 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Kolmogorov </a:t>
            </a:r>
            <a:r>
              <a:rPr lang="zh-TW" altLang="en-US" dirty="0">
                <a:solidFill>
                  <a:srgbClr val="0E0E0E"/>
                </a:solidFill>
                <a:effectLst/>
                <a:latin typeface=".AppleSystemUIFont"/>
              </a:rPr>
              <a:t>分布）。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32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06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7DE2A-5239-FD12-BE79-9331E4512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E3FE7A-E3DB-53CE-1E56-CF77C9007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5A0924-AFA7-BBDA-8A47-B584F9D89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4FE9DA-1E93-C03B-DBC9-D6CFD1EC2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4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5CB9B-36CB-4ECE-8322-27CF82C1D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DEC579-9332-43D1-ACAF-132AAD99D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B00B7-32B7-457A-9466-DBE21D99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E3233F-032F-4CFB-9291-A4A2EF96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F171A3-4DD7-499A-B3D1-ECB484E2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3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BAEDB3-748D-474C-9AD7-B97619212503}"/>
              </a:ext>
            </a:extLst>
          </p:cNvPr>
          <p:cNvSpPr/>
          <p:nvPr userDrawn="1"/>
        </p:nvSpPr>
        <p:spPr>
          <a:xfrm>
            <a:off x="566057" y="2312380"/>
            <a:ext cx="11059886" cy="223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公众号：陈西设计之家。微信搜索即可。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更多免费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模版教程等都可以在公众号内获取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定制，发布会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设计定制微信：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2090298045【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陈西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08605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8A628-7920-421F-93C8-0E272A5D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10BDF5-15A8-4976-930F-27C132AFE8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1FFA0D-2E7C-4FED-84CC-FDE1069A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96CDC0-3FE8-49D4-98CA-7679CBFC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482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2F32A1-3E8D-4A34-B85B-F17AA4E6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8248FB-2BA3-4C45-883C-452A360F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DBF034-7B79-4CBA-BED2-87016C34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78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2F32A1-3E8D-4A34-B85B-F17AA4E6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8248FB-2BA3-4C45-883C-452A360F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DBF034-7B79-4CBA-BED2-87016C34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765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2F32A1-3E8D-4A34-B85B-F17AA4E6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8248FB-2BA3-4C45-883C-452A360F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DBF034-7B79-4CBA-BED2-87016C34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370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776DB804-3CE6-4D97-871F-C13153920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" b="7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82D81E-6A95-4F94-B46E-9FAE21B7EC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5000">
                <a:schemeClr val="bg1">
                  <a:alpha val="88000"/>
                </a:schemeClr>
              </a:gs>
              <a:gs pos="100000">
                <a:schemeClr val="bg1">
                  <a:alpha val="82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293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BAEDB3-748D-474C-9AD7-B97619212503}"/>
              </a:ext>
            </a:extLst>
          </p:cNvPr>
          <p:cNvSpPr/>
          <p:nvPr userDrawn="1"/>
        </p:nvSpPr>
        <p:spPr>
          <a:xfrm>
            <a:off x="566057" y="2312380"/>
            <a:ext cx="11059886" cy="223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公众号：陈西设计之家。微信搜索即可。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更多免费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模版教程等都可以在公众号内获取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定制，发布会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设计定制微信：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2090298045【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陈西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36800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D8542-D873-4D20-9CEC-984732BB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748A2A-36B4-4F63-AC40-7379EFFB8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B08692-BBC3-41D8-8E5C-3E223C2FC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665D95-9003-4EC9-A820-CBD2E470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5A002C-7D80-4000-AE21-29AE13D9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6F642A-11B6-4C17-AEF6-129EF568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853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EB5B5-F4EA-4EBC-905A-3DACDFF2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E8F3D3-2D9D-40F2-9574-ABA4826D6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B1981A-19FA-4081-9100-A13A8238B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A04A5A-853C-42B2-927F-8C7EC7CE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789A8D-E26A-446E-8E03-256A2014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E397A4-3B37-405A-8A4A-FCA59DF7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152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BAEDB3-748D-474C-9AD7-B97619212503}"/>
              </a:ext>
            </a:extLst>
          </p:cNvPr>
          <p:cNvSpPr/>
          <p:nvPr userDrawn="1"/>
        </p:nvSpPr>
        <p:spPr>
          <a:xfrm>
            <a:off x="566057" y="2312380"/>
            <a:ext cx="11059886" cy="223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公众号：陈西设计之家。微信搜索即可。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更多免费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模版教程等都可以在公众号内获取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定制，发布会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设计定制微信：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2090298045【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陈西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371094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9D00E-AE98-42A5-8786-172D1E0F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8CD05B-E332-40BD-83BF-CC03ABFB5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45AABE-851E-43E8-A118-9ED30952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BE8F9-0860-42A0-9F1E-75B21639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F9040D-AA01-4ADC-809B-48D65F82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4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4CFFB-EDF2-46BD-9349-5EB11EFD9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C8FD6C-513D-4EB8-83B5-FCD9FA4D9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260A4-D798-4F1C-A065-47A1E8F9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C6AEF-0DCE-4144-A00C-1F7EB2AD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DCFE77-CB1F-4BF6-A07E-4FE6409F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062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BAE8C5-2667-4DE3-A67E-45BA4439A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CA8749-A037-42CE-A87D-D701FA231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A5B43-5C41-4CB4-B2CA-69638134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5D16C6-6E32-4F5D-AC12-80E4529F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A2094-D6F6-4D0C-93B7-B6CA973E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62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CDD49-178A-4588-AFB7-42F02C24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727609-B085-42E3-B353-DA8446FE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B6B4D-B459-413D-96D6-1F477675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E0559-BE70-4909-A6BB-0E1663EB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2CE597-164F-4DA5-9049-9CBEFD64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71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BAEDB3-748D-474C-9AD7-B97619212503}"/>
              </a:ext>
            </a:extLst>
          </p:cNvPr>
          <p:cNvSpPr/>
          <p:nvPr userDrawn="1"/>
        </p:nvSpPr>
        <p:spPr>
          <a:xfrm>
            <a:off x="566057" y="2312380"/>
            <a:ext cx="11059886" cy="223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公众号：陈西设计之家。微信搜索即可。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更多免费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模版教程等都可以在公众号内获取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定制，发布会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设计定制微信：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2090298045【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陈西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34191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4C85F-3F55-4DB0-94FE-F8962FFB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58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>
            <a:extLst>
              <a:ext uri="{FF2B5EF4-FFF2-40B4-BE49-F238E27FC236}">
                <a16:creationId xmlns:a16="http://schemas.microsoft.com/office/drawing/2014/main" id="{E7191048-0D1A-4AEE-98B0-91621E9B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91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6742B9-054F-47EB-BA22-39F93A76900B}"/>
              </a:ext>
            </a:extLst>
          </p:cNvPr>
          <p:cNvSpPr txBox="1"/>
          <p:nvPr userDrawn="1"/>
        </p:nvSpPr>
        <p:spPr>
          <a:xfrm>
            <a:off x="9811655" y="6523215"/>
            <a:ext cx="21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搜索：陈西设计之家</a:t>
            </a:r>
          </a:p>
        </p:txBody>
      </p:sp>
    </p:spTree>
    <p:extLst>
      <p:ext uri="{BB962C8B-B14F-4D97-AF65-F5344CB8AC3E}">
        <p14:creationId xmlns:p14="http://schemas.microsoft.com/office/powerpoint/2010/main" val="149848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3926D8-1A17-4D86-B73D-A9089EE73FC8}"/>
              </a:ext>
            </a:extLst>
          </p:cNvPr>
          <p:cNvSpPr/>
          <p:nvPr userDrawn="1"/>
        </p:nvSpPr>
        <p:spPr>
          <a:xfrm>
            <a:off x="119743" y="119743"/>
            <a:ext cx="11952514" cy="66185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文框 2">
            <a:extLst>
              <a:ext uri="{FF2B5EF4-FFF2-40B4-BE49-F238E27FC236}">
                <a16:creationId xmlns:a16="http://schemas.microsoft.com/office/drawing/2014/main" id="{E7191048-0D1A-4AEE-98B0-91621E9B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91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6742B9-054F-47EB-BA22-39F93A76900B}"/>
              </a:ext>
            </a:extLst>
          </p:cNvPr>
          <p:cNvSpPr txBox="1"/>
          <p:nvPr userDrawn="1"/>
        </p:nvSpPr>
        <p:spPr>
          <a:xfrm>
            <a:off x="9811655" y="6515958"/>
            <a:ext cx="21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2">
                    <a:lumMod val="90000"/>
                    <a:alpha val="18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搜索：陈西设计之家</a:t>
            </a:r>
          </a:p>
        </p:txBody>
      </p:sp>
    </p:spTree>
    <p:extLst>
      <p:ext uri="{BB962C8B-B14F-4D97-AF65-F5344CB8AC3E}">
        <p14:creationId xmlns:p14="http://schemas.microsoft.com/office/powerpoint/2010/main" val="114908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B463D-50A0-4D35-B9ED-A28BB40A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3D2929-F0A9-4D71-836F-23F4050A7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4644FB-32A0-4D79-9A3E-4509FA6A6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4A2A71-7CD3-4BE2-B443-4862D883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F4583F-28EA-494A-86C4-36CF2C61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5B7920-8C04-48B4-8822-A4A8333B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7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783AC-D479-44F7-8C9E-C5CC6D98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CA2909-FC81-41FC-8AC3-59A75DB8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4363C2-642B-45C0-AAD9-785897C41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7D1260-EEB0-4249-B59F-A901D7EA4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AAA8B4-00D7-4FA7-93E3-0E8197F35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AA2AE0-81C1-4B76-8CFF-63D9CDD3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8FA1ED-9675-4780-82E3-4DC4840D21F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49E87E-823F-41F4-9CE9-533D5ACD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02A49E-468B-4C70-9C3E-FE81CD633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FE0DF-3225-4919-B218-FED9F3F3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B73B010-E02D-4C3B-9622-E396899434D8}"/>
              </a:ext>
            </a:extLst>
          </p:cNvPr>
          <p:cNvSpPr/>
          <p:nvPr userDrawn="1"/>
        </p:nvSpPr>
        <p:spPr>
          <a:xfrm>
            <a:off x="4041591" y="-413266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alpha val="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公众号：陈西设计之家。微信搜索即可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2333A7-407F-4000-9685-20BD349FFAFB}"/>
              </a:ext>
            </a:extLst>
          </p:cNvPr>
          <p:cNvSpPr/>
          <p:nvPr userDrawn="1"/>
        </p:nvSpPr>
        <p:spPr>
          <a:xfrm>
            <a:off x="4041591" y="731465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alpha val="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公众号：陈西设计之家。微信搜索即可</a:t>
            </a:r>
          </a:p>
        </p:txBody>
      </p:sp>
    </p:spTree>
    <p:extLst>
      <p:ext uri="{BB962C8B-B14F-4D97-AF65-F5344CB8AC3E}">
        <p14:creationId xmlns:p14="http://schemas.microsoft.com/office/powerpoint/2010/main" val="281209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65" r:id="rId6"/>
    <p:sldLayoutId id="2147483666" r:id="rId7"/>
    <p:sldLayoutId id="2147483652" r:id="rId8"/>
    <p:sldLayoutId id="2147483653" r:id="rId9"/>
    <p:sldLayoutId id="2147483667" r:id="rId10"/>
    <p:sldLayoutId id="2147483654" r:id="rId11"/>
    <p:sldLayoutId id="2147483655" r:id="rId12"/>
    <p:sldLayoutId id="2147483660" r:id="rId13"/>
    <p:sldLayoutId id="2147483661" r:id="rId14"/>
    <p:sldLayoutId id="2147483662" r:id="rId15"/>
    <p:sldLayoutId id="2147483668" r:id="rId16"/>
    <p:sldLayoutId id="2147483656" r:id="rId17"/>
    <p:sldLayoutId id="2147483657" r:id="rId18"/>
    <p:sldLayoutId id="2147483669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5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Relationship Id="rId5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Relationship Id="rId5" Type="http://schemas.openxmlformats.org/officeDocument/2006/relationships/image" Target="../media/image25.pn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jp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4.xml"/><Relationship Id="rId5" Type="http://schemas.openxmlformats.org/officeDocument/2006/relationships/image" Target="../media/image41.pn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.xml"/><Relationship Id="rId5" Type="http://schemas.openxmlformats.org/officeDocument/2006/relationships/image" Target="../media/image44.pn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.xml"/><Relationship Id="rId5" Type="http://schemas.openxmlformats.org/officeDocument/2006/relationships/image" Target="../media/image45.png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8.jp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.xml"/><Relationship Id="rId6" Type="http://schemas.openxmlformats.org/officeDocument/2006/relationships/image" Target="../media/image240.png"/><Relationship Id="rId5" Type="http://schemas.openxmlformats.org/officeDocument/2006/relationships/image" Target="../media/image47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0.xml"/><Relationship Id="rId5" Type="http://schemas.openxmlformats.org/officeDocument/2006/relationships/image" Target="../media/image49.png"/><Relationship Id="rId4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1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4.xml"/><Relationship Id="rId6" Type="http://schemas.openxmlformats.org/officeDocument/2006/relationships/image" Target="../media/image65.png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jpg"/><Relationship Id="rId9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6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3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9.xml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0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1.xml"/><Relationship Id="rId6" Type="http://schemas.openxmlformats.org/officeDocument/2006/relationships/image" Target="../media/image80.png"/><Relationship Id="rId5" Type="http://schemas.openxmlformats.org/officeDocument/2006/relationships/image" Target="../media/image3.jp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3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4.xml"/><Relationship Id="rId4" Type="http://schemas.openxmlformats.org/officeDocument/2006/relationships/image" Target="../media/image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5.xml"/><Relationship Id="rId6" Type="http://schemas.openxmlformats.org/officeDocument/2006/relationships/hyperlink" Target="https://www.spsspro.com/help/correlation/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6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公众号：陈西设计之家。微信搜索即可。更多免费PPT模版教程等都可以在公众号内获取。PPT高端定制/发布会PPT设计微信：2090298045【陈西】" descr="建筑的设计&#10;&#10;描述已自动生成">
            <a:extLst>
              <a:ext uri="{FF2B5EF4-FFF2-40B4-BE49-F238E27FC236}">
                <a16:creationId xmlns:a16="http://schemas.microsoft.com/office/drawing/2014/main" id="{317AAFF7-367C-4828-9610-FAE088F1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7" y="-1"/>
            <a:ext cx="457028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62CFD9-5800-45F1-927B-356DC033239F}"/>
              </a:ext>
            </a:extLst>
          </p:cNvPr>
          <p:cNvSpPr/>
          <p:nvPr/>
        </p:nvSpPr>
        <p:spPr>
          <a:xfrm>
            <a:off x="0" y="1"/>
            <a:ext cx="598517" cy="6858000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E08A08-5AB7-4DAC-BBC5-C542A546F4F4}"/>
              </a:ext>
            </a:extLst>
          </p:cNvPr>
          <p:cNvSpPr txBox="1"/>
          <p:nvPr/>
        </p:nvSpPr>
        <p:spPr>
          <a:xfrm>
            <a:off x="6284686" y="2219900"/>
            <a:ext cx="5162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3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MCM</a:t>
            </a:r>
            <a:r>
              <a:rPr lang="en-US" altLang="zh-CN" sz="6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2024C</a:t>
            </a:r>
            <a:endParaRPr lang="zh-CN" altLang="en-US" sz="6000" spc="300" dirty="0">
              <a:solidFill>
                <a:srgbClr val="3725D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329661-A387-4968-B18D-6D0600E85B86}"/>
              </a:ext>
            </a:extLst>
          </p:cNvPr>
          <p:cNvSpPr txBox="1"/>
          <p:nvPr/>
        </p:nvSpPr>
        <p:spPr>
          <a:xfrm>
            <a:off x="6324600" y="3327896"/>
            <a:ext cx="4753429" cy="92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/>
              <a:t>6</a:t>
            </a:r>
            <a:r>
              <a:rPr lang="zh-CN" altLang="en-US" sz="2800" dirty="0"/>
              <a:t>组</a:t>
            </a:r>
            <a:endParaRPr lang="en-US" altLang="zh-CN" sz="2800" dirty="0"/>
          </a:p>
          <a:p>
            <a:pPr algn="ctr">
              <a:lnSpc>
                <a:spcPct val="120000"/>
              </a:lnSpc>
            </a:pPr>
            <a:r>
              <a:rPr lang="en-US" altLang="zh-CN" dirty="0"/>
              <a:t>2024.12.13</a:t>
            </a:r>
            <a:endParaRPr lang="zh-CN" altLang="en-US" dirty="0"/>
          </a:p>
        </p:txBody>
      </p:sp>
      <p:sp>
        <p:nvSpPr>
          <p:cNvPr id="6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421C5136-C14D-496D-956D-1554F55D99A0}"/>
              </a:ext>
            </a:extLst>
          </p:cNvPr>
          <p:cNvSpPr/>
          <p:nvPr/>
        </p:nvSpPr>
        <p:spPr>
          <a:xfrm>
            <a:off x="6429368" y="4172071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77B1CBF-12EB-45D5-B7DB-D4C53D9E43FD}"/>
              </a:ext>
            </a:extLst>
          </p:cNvPr>
          <p:cNvGrpSpPr/>
          <p:nvPr/>
        </p:nvGrpSpPr>
        <p:grpSpPr>
          <a:xfrm>
            <a:off x="91086" y="1925843"/>
            <a:ext cx="430887" cy="3222811"/>
            <a:chOff x="272522" y="1667436"/>
            <a:chExt cx="430887" cy="322281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94D774-CB96-4455-91B7-4F580156A3CB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5CE82B6-C0A6-41F3-8524-14514819C902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BD3A2-C5F1-435F-9159-864C966A5B84}"/>
              </a:ext>
            </a:extLst>
          </p:cNvPr>
          <p:cNvSpPr txBox="1"/>
          <p:nvPr/>
        </p:nvSpPr>
        <p:spPr>
          <a:xfrm>
            <a:off x="9334677" y="6363454"/>
            <a:ext cx="264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MCM 2025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0122BF1-FA26-4DE2-ADDC-CE6AF064EB3F}"/>
              </a:ext>
            </a:extLst>
          </p:cNvPr>
          <p:cNvGrpSpPr/>
          <p:nvPr/>
        </p:nvGrpSpPr>
        <p:grpSpPr>
          <a:xfrm>
            <a:off x="10880727" y="302986"/>
            <a:ext cx="990598" cy="147409"/>
            <a:chOff x="10936515" y="283029"/>
            <a:chExt cx="990598" cy="147409"/>
          </a:xfrm>
          <a:solidFill>
            <a:srgbClr val="E4E4E4"/>
          </a:solidFill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6C09B4C2-95BE-46AE-826F-727996CD517D}"/>
                </a:ext>
              </a:extLst>
            </p:cNvPr>
            <p:cNvSpPr/>
            <p:nvPr/>
          </p:nvSpPr>
          <p:spPr>
            <a:xfrm>
              <a:off x="1093651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39DD6C64-150E-488B-95AD-265C85D35ADD}"/>
                </a:ext>
              </a:extLst>
            </p:cNvPr>
            <p:cNvSpPr/>
            <p:nvPr/>
          </p:nvSpPr>
          <p:spPr>
            <a:xfrm>
              <a:off x="1100727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022F3AFA-AE16-4F1A-863E-EDDAEA6888F9}"/>
                </a:ext>
              </a:extLst>
            </p:cNvPr>
            <p:cNvSpPr/>
            <p:nvPr/>
          </p:nvSpPr>
          <p:spPr>
            <a:xfrm>
              <a:off x="1107802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8D854A3A-F012-4C8D-967E-7A2FE5870BAC}"/>
                </a:ext>
              </a:extLst>
            </p:cNvPr>
            <p:cNvSpPr/>
            <p:nvPr/>
          </p:nvSpPr>
          <p:spPr>
            <a:xfrm>
              <a:off x="1114878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828909D8-C6D8-4410-BC85-F5F80AB5A377}"/>
                </a:ext>
              </a:extLst>
            </p:cNvPr>
            <p:cNvSpPr/>
            <p:nvPr/>
          </p:nvSpPr>
          <p:spPr>
            <a:xfrm>
              <a:off x="11219543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8764DC6F-7C93-40E9-97E8-48AA461AEB5D}"/>
                </a:ext>
              </a:extLst>
            </p:cNvPr>
            <p:cNvSpPr/>
            <p:nvPr/>
          </p:nvSpPr>
          <p:spPr>
            <a:xfrm>
              <a:off x="11290300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7BC5ECAE-58AC-4BFA-ACF3-F77DF917E3D8}"/>
                </a:ext>
              </a:extLst>
            </p:cNvPr>
            <p:cNvSpPr/>
            <p:nvPr/>
          </p:nvSpPr>
          <p:spPr>
            <a:xfrm>
              <a:off x="11361057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224709CD-A6AF-4B2A-A808-B4071ACD76CF}"/>
                </a:ext>
              </a:extLst>
            </p:cNvPr>
            <p:cNvSpPr/>
            <p:nvPr/>
          </p:nvSpPr>
          <p:spPr>
            <a:xfrm>
              <a:off x="11431814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4E6AEFE0-B6C8-4FA6-BF09-04D19ECD4F2D}"/>
                </a:ext>
              </a:extLst>
            </p:cNvPr>
            <p:cNvSpPr/>
            <p:nvPr/>
          </p:nvSpPr>
          <p:spPr>
            <a:xfrm>
              <a:off x="11502571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0C7877E6-33C2-4A9D-880B-8C744666E93A}"/>
                </a:ext>
              </a:extLst>
            </p:cNvPr>
            <p:cNvSpPr/>
            <p:nvPr/>
          </p:nvSpPr>
          <p:spPr>
            <a:xfrm>
              <a:off x="11573328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DC885607-96C1-43CF-A4AD-517756BC8B07}"/>
                </a:ext>
              </a:extLst>
            </p:cNvPr>
            <p:cNvSpPr/>
            <p:nvPr/>
          </p:nvSpPr>
          <p:spPr>
            <a:xfrm>
              <a:off x="1164408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86DE886E-126A-43D4-A775-7D355498E80D}"/>
                </a:ext>
              </a:extLst>
            </p:cNvPr>
            <p:cNvSpPr/>
            <p:nvPr/>
          </p:nvSpPr>
          <p:spPr>
            <a:xfrm>
              <a:off x="1171484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222224B4-D888-4731-B040-177E89A93FC5}"/>
                </a:ext>
              </a:extLst>
            </p:cNvPr>
            <p:cNvSpPr/>
            <p:nvPr/>
          </p:nvSpPr>
          <p:spPr>
            <a:xfrm>
              <a:off x="1178559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34089622-16AF-4C34-A5BC-D2AD3164150F}"/>
                </a:ext>
              </a:extLst>
            </p:cNvPr>
            <p:cNvSpPr/>
            <p:nvPr/>
          </p:nvSpPr>
          <p:spPr>
            <a:xfrm>
              <a:off x="1185635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446267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8C915-C477-A05B-F934-F6F9D8017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146671B3-2CE8-E1BD-3EC8-FD1A68E6B0A8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F4177B-7BD4-BE1E-F1F3-040DDB5090DC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DEFDB08-80AE-D42E-3C8E-C8F0CD4EDA9D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674B089-537B-8C66-8661-0240701A877E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F2F67D66-0481-4141-2B34-23AA73236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1794AB-047D-24CD-17DD-19C03C971F8E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87F03210-4396-1164-50E6-F560602828B2}"/>
              </a:ext>
            </a:extLst>
          </p:cNvPr>
          <p:cNvSpPr txBox="1"/>
          <p:nvPr/>
        </p:nvSpPr>
        <p:spPr>
          <a:xfrm>
            <a:off x="1227491" y="1724964"/>
            <a:ext cx="4056955" cy="7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1: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明确诸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definitions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（最核心问题，突出强调）</a:t>
            </a:r>
          </a:p>
        </p:txBody>
      </p:sp>
      <p:sp>
        <p:nvSpPr>
          <p:cNvPr id="10" name="文本框 27">
            <a:extLst>
              <a:ext uri="{FF2B5EF4-FFF2-40B4-BE49-F238E27FC236}">
                <a16:creationId xmlns:a16="http://schemas.microsoft.com/office/drawing/2014/main" id="{F753D5EC-6F8C-ECAE-26D5-2AB54C217B43}"/>
              </a:ext>
            </a:extLst>
          </p:cNvPr>
          <p:cNvSpPr txBox="1"/>
          <p:nvPr/>
        </p:nvSpPr>
        <p:spPr>
          <a:xfrm>
            <a:off x="1235950" y="3415744"/>
            <a:ext cx="4056955" cy="173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2: 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对于上述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definitions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的选取的前因后果给予可靠的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assumptions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与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confirmations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（严谨性保证，不可缺少）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F31F0C2-655A-2EE7-2197-B9AD7D8F8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7" y="1285917"/>
            <a:ext cx="5946528" cy="14005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446578-1171-D716-D37B-256FD69C8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64" y="2651408"/>
            <a:ext cx="5918836" cy="35939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85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B471-2631-5791-79EB-FE15AEEA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84CE72AE-A9D2-DFF3-936E-ABE7ED1B1AF6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47DD84C-0651-6152-E4A3-2BBED6D34B9B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3709A60-566E-1B94-2EE9-DF814BAA1CFF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EA1FAF6-C4D7-8AFD-0610-0D68FBC084AC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27DAAD95-790C-113A-2D38-7C29BC988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F540FCB-A62F-984D-78A6-22A84E10D49B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2" name="文本框 27">
            <a:extLst>
              <a:ext uri="{FF2B5EF4-FFF2-40B4-BE49-F238E27FC236}">
                <a16:creationId xmlns:a16="http://schemas.microsoft.com/office/drawing/2014/main" id="{2E5C66DC-A06C-5CFA-604A-435B24026579}"/>
              </a:ext>
            </a:extLst>
          </p:cNvPr>
          <p:cNvSpPr txBox="1"/>
          <p:nvPr/>
        </p:nvSpPr>
        <p:spPr>
          <a:xfrm>
            <a:off x="726057" y="660830"/>
            <a:ext cx="558075" cy="212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提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纲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挈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领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文本框 27">
            <a:extLst>
              <a:ext uri="{FF2B5EF4-FFF2-40B4-BE49-F238E27FC236}">
                <a16:creationId xmlns:a16="http://schemas.microsoft.com/office/drawing/2014/main" id="{9C17BAFB-FD06-1DEC-AE83-09650460355F}"/>
              </a:ext>
            </a:extLst>
          </p:cNvPr>
          <p:cNvSpPr txBox="1"/>
          <p:nvPr/>
        </p:nvSpPr>
        <p:spPr>
          <a:xfrm>
            <a:off x="1369315" y="1557986"/>
            <a:ext cx="4434456" cy="735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主线：基于题给的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，选取了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个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作为后续实验变量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文本框 27">
            <a:extLst>
              <a:ext uri="{FF2B5EF4-FFF2-40B4-BE49-F238E27FC236}">
                <a16:creationId xmlns:a16="http://schemas.microsoft.com/office/drawing/2014/main" id="{E9109057-B5CE-87C6-7736-968F21F752ED}"/>
              </a:ext>
            </a:extLst>
          </p:cNvPr>
          <p:cNvSpPr txBox="1"/>
          <p:nvPr/>
        </p:nvSpPr>
        <p:spPr>
          <a:xfrm>
            <a:off x="1369314" y="2527028"/>
            <a:ext cx="4434457" cy="735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主线：通过比较，确定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forest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为最合适的预测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performance/point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文本框 27">
            <a:extLst>
              <a:ext uri="{FF2B5EF4-FFF2-40B4-BE49-F238E27FC236}">
                <a16:creationId xmlns:a16="http://schemas.microsoft.com/office/drawing/2014/main" id="{9C17BAFB-FD06-1DEC-AE83-09650460355F}"/>
              </a:ext>
            </a:extLst>
          </p:cNvPr>
          <p:cNvSpPr txBox="1"/>
          <p:nvPr/>
        </p:nvSpPr>
        <p:spPr>
          <a:xfrm>
            <a:off x="1369314" y="3496070"/>
            <a:ext cx="4387292" cy="1400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主线：为讨论波动问题，明确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的定义，利用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run test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检测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随机性，用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cusum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（累计和）方法下的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KS-test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检测波动的随机性</a:t>
            </a:r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1B586658-27F4-F7AF-EA82-81B3FEF0E958}"/>
              </a:ext>
            </a:extLst>
          </p:cNvPr>
          <p:cNvSpPr/>
          <p:nvPr/>
        </p:nvSpPr>
        <p:spPr>
          <a:xfrm>
            <a:off x="3562960" y="2293700"/>
            <a:ext cx="230938" cy="217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1FD9FBA5-E661-6086-12AC-BBAB01B143A3}"/>
              </a:ext>
            </a:extLst>
          </p:cNvPr>
          <p:cNvSpPr/>
          <p:nvPr/>
        </p:nvSpPr>
        <p:spPr>
          <a:xfrm>
            <a:off x="3562960" y="3270729"/>
            <a:ext cx="230938" cy="217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箭头: 下 47">
            <a:extLst>
              <a:ext uri="{FF2B5EF4-FFF2-40B4-BE49-F238E27FC236}">
                <a16:creationId xmlns:a16="http://schemas.microsoft.com/office/drawing/2014/main" id="{1B586658-27F4-F7AF-EA82-81B3FEF0E958}"/>
              </a:ext>
            </a:extLst>
          </p:cNvPr>
          <p:cNvSpPr/>
          <p:nvPr/>
        </p:nvSpPr>
        <p:spPr>
          <a:xfrm>
            <a:off x="3562960" y="4931300"/>
            <a:ext cx="230938" cy="217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0" name="文本框 27">
            <a:extLst>
              <a:ext uri="{FF2B5EF4-FFF2-40B4-BE49-F238E27FC236}">
                <a16:creationId xmlns:a16="http://schemas.microsoft.com/office/drawing/2014/main" id="{4018D549-ABD8-FFBB-E358-1002F71895B0}"/>
              </a:ext>
            </a:extLst>
          </p:cNvPr>
          <p:cNvSpPr txBox="1"/>
          <p:nvPr/>
        </p:nvSpPr>
        <p:spPr>
          <a:xfrm>
            <a:off x="1369314" y="5183372"/>
            <a:ext cx="4387292" cy="735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主线：确定了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LightGBM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model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来预测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game flow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swings and turning points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文本框 27">
            <a:extLst>
              <a:ext uri="{FF2B5EF4-FFF2-40B4-BE49-F238E27FC236}">
                <a16:creationId xmlns:a16="http://schemas.microsoft.com/office/drawing/2014/main" id="{B41DD7B5-5F81-5EAA-A47F-CE5CED54CC4F}"/>
              </a:ext>
            </a:extLst>
          </p:cNvPr>
          <p:cNvSpPr txBox="1"/>
          <p:nvPr/>
        </p:nvSpPr>
        <p:spPr>
          <a:xfrm>
            <a:off x="4737908" y="813099"/>
            <a:ext cx="3532729" cy="3341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支线：实验条件的保证？（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Assumptions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</a:p>
        </p:txBody>
      </p:sp>
      <p:sp>
        <p:nvSpPr>
          <p:cNvPr id="52" name="文本框 27">
            <a:extLst>
              <a:ext uri="{FF2B5EF4-FFF2-40B4-BE49-F238E27FC236}">
                <a16:creationId xmlns:a16="http://schemas.microsoft.com/office/drawing/2014/main" id="{BD8B8418-A067-8D1E-9FE6-3C25F42FD6F5}"/>
              </a:ext>
            </a:extLst>
          </p:cNvPr>
          <p:cNvSpPr txBox="1"/>
          <p:nvPr/>
        </p:nvSpPr>
        <p:spPr>
          <a:xfrm>
            <a:off x="6096000" y="1331749"/>
            <a:ext cx="1719308" cy="5927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支线：选择这些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的理由？</a:t>
            </a:r>
          </a:p>
        </p:txBody>
      </p:sp>
      <p:sp>
        <p:nvSpPr>
          <p:cNvPr id="53" name="文本框 27">
            <a:extLst>
              <a:ext uri="{FF2B5EF4-FFF2-40B4-BE49-F238E27FC236}">
                <a16:creationId xmlns:a16="http://schemas.microsoft.com/office/drawing/2014/main" id="{0217E023-E3F0-CF5B-0AFD-5BB8AC0510DB}"/>
              </a:ext>
            </a:extLst>
          </p:cNvPr>
          <p:cNvSpPr txBox="1"/>
          <p:nvPr/>
        </p:nvSpPr>
        <p:spPr>
          <a:xfrm>
            <a:off x="6187946" y="3000756"/>
            <a:ext cx="1307838" cy="5927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支线：选择该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的理由？</a:t>
            </a:r>
          </a:p>
        </p:txBody>
      </p:sp>
      <p:sp>
        <p:nvSpPr>
          <p:cNvPr id="54" name="文本框 27">
            <a:extLst>
              <a:ext uri="{FF2B5EF4-FFF2-40B4-BE49-F238E27FC236}">
                <a16:creationId xmlns:a16="http://schemas.microsoft.com/office/drawing/2014/main" id="{17921A60-D32E-284E-5FAA-EC74BE1D8D0F}"/>
              </a:ext>
            </a:extLst>
          </p:cNvPr>
          <p:cNvSpPr txBox="1"/>
          <p:nvPr/>
        </p:nvSpPr>
        <p:spPr>
          <a:xfrm>
            <a:off x="6072726" y="2029933"/>
            <a:ext cx="1719308" cy="8512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支线：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训练与运行的保证？（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preprocess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</a:p>
        </p:txBody>
      </p:sp>
      <p:sp>
        <p:nvSpPr>
          <p:cNvPr id="55" name="文本框 27">
            <a:extLst>
              <a:ext uri="{FF2B5EF4-FFF2-40B4-BE49-F238E27FC236}">
                <a16:creationId xmlns:a16="http://schemas.microsoft.com/office/drawing/2014/main" id="{6340E263-E502-7FEE-B95D-0CB7A4FB568E}"/>
              </a:ext>
            </a:extLst>
          </p:cNvPr>
          <p:cNvSpPr txBox="1"/>
          <p:nvPr/>
        </p:nvSpPr>
        <p:spPr>
          <a:xfrm>
            <a:off x="6096000" y="4818454"/>
            <a:ext cx="1331346" cy="5927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支线：选择该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的理由？</a:t>
            </a:r>
          </a:p>
        </p:txBody>
      </p:sp>
      <p:sp>
        <p:nvSpPr>
          <p:cNvPr id="56" name="文本框 27">
            <a:extLst>
              <a:ext uri="{FF2B5EF4-FFF2-40B4-BE49-F238E27FC236}">
                <a16:creationId xmlns:a16="http://schemas.microsoft.com/office/drawing/2014/main" id="{DFBA2CDB-467B-1A02-DEA9-45DB5E0DE3CC}"/>
              </a:ext>
            </a:extLst>
          </p:cNvPr>
          <p:cNvSpPr txBox="1"/>
          <p:nvPr/>
        </p:nvSpPr>
        <p:spPr>
          <a:xfrm>
            <a:off x="6096000" y="3776889"/>
            <a:ext cx="2032623" cy="8512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支线：由于该题给定的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是如此抽象，按照该方式定义的理由？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文本框 27">
            <a:extLst>
              <a:ext uri="{FF2B5EF4-FFF2-40B4-BE49-F238E27FC236}">
                <a16:creationId xmlns:a16="http://schemas.microsoft.com/office/drawing/2014/main" id="{BF8A5002-3AFD-981B-AD2D-47AA8CCA2324}"/>
              </a:ext>
            </a:extLst>
          </p:cNvPr>
          <p:cNvSpPr txBox="1"/>
          <p:nvPr/>
        </p:nvSpPr>
        <p:spPr>
          <a:xfrm>
            <a:off x="8963617" y="1813430"/>
            <a:ext cx="2717435" cy="1068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Q1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：利用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forest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开发了模型，用以预测球员的得分表现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文本框 27">
            <a:extLst>
              <a:ext uri="{FF2B5EF4-FFF2-40B4-BE49-F238E27FC236}">
                <a16:creationId xmlns:a16="http://schemas.microsoft.com/office/drawing/2014/main" id="{8755C27D-E5E4-42A5-775F-F73DB2C779E5}"/>
              </a:ext>
            </a:extLst>
          </p:cNvPr>
          <p:cNvSpPr txBox="1"/>
          <p:nvPr/>
        </p:nvSpPr>
        <p:spPr>
          <a:xfrm>
            <a:off x="8963614" y="2934156"/>
            <a:ext cx="2717435" cy="1068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Q2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：定义了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，证明了比赛的连胜与波动都不是完全随机的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文本框 27">
            <a:extLst>
              <a:ext uri="{FF2B5EF4-FFF2-40B4-BE49-F238E27FC236}">
                <a16:creationId xmlns:a16="http://schemas.microsoft.com/office/drawing/2014/main" id="{268334FB-FD16-9CC8-826B-3F1ADE0FF965}"/>
              </a:ext>
            </a:extLst>
          </p:cNvPr>
          <p:cNvSpPr txBox="1"/>
          <p:nvPr/>
        </p:nvSpPr>
        <p:spPr>
          <a:xfrm>
            <a:off x="8963614" y="4029392"/>
            <a:ext cx="2717435" cy="1068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Q3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：利用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LightGBM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预测比赛的波动，给出了核心影响因素与给选手的建议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文本框 27">
            <a:extLst>
              <a:ext uri="{FF2B5EF4-FFF2-40B4-BE49-F238E27FC236}">
                <a16:creationId xmlns:a16="http://schemas.microsoft.com/office/drawing/2014/main" id="{BF8A5002-3AFD-981B-AD2D-47AA8CCA2324}"/>
              </a:ext>
            </a:extLst>
          </p:cNvPr>
          <p:cNvSpPr txBox="1"/>
          <p:nvPr/>
        </p:nvSpPr>
        <p:spPr>
          <a:xfrm>
            <a:off x="8646592" y="5148654"/>
            <a:ext cx="3034458" cy="1068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Q4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：将模型应用在了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Australian Open Women’s Singles Final 2024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文本框 27">
            <a:extLst>
              <a:ext uri="{FF2B5EF4-FFF2-40B4-BE49-F238E27FC236}">
                <a16:creationId xmlns:a16="http://schemas.microsoft.com/office/drawing/2014/main" id="{12C8700E-3EB8-7B2F-EEA4-EF7C532ECD56}"/>
              </a:ext>
            </a:extLst>
          </p:cNvPr>
          <p:cNvSpPr txBox="1"/>
          <p:nvPr/>
        </p:nvSpPr>
        <p:spPr>
          <a:xfrm>
            <a:off x="6185287" y="5851359"/>
            <a:ext cx="2032623" cy="5927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支线：泛用时的效果？模型的修正要求？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文本框 27">
            <a:extLst>
              <a:ext uri="{FF2B5EF4-FFF2-40B4-BE49-F238E27FC236}">
                <a16:creationId xmlns:a16="http://schemas.microsoft.com/office/drawing/2014/main" id="{79A3529E-5789-7056-4CEF-C86740C06102}"/>
              </a:ext>
            </a:extLst>
          </p:cNvPr>
          <p:cNvSpPr txBox="1"/>
          <p:nvPr/>
        </p:nvSpPr>
        <p:spPr>
          <a:xfrm>
            <a:off x="8963617" y="909340"/>
            <a:ext cx="2717436" cy="735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Q0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：明确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assumptions &amp; notifications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文本框 27">
            <a:extLst>
              <a:ext uri="{FF2B5EF4-FFF2-40B4-BE49-F238E27FC236}">
                <a16:creationId xmlns:a16="http://schemas.microsoft.com/office/drawing/2014/main" id="{6F383EC1-7127-F65C-DB41-4DE643A5BD93}"/>
              </a:ext>
            </a:extLst>
          </p:cNvPr>
          <p:cNvSpPr txBox="1"/>
          <p:nvPr/>
        </p:nvSpPr>
        <p:spPr>
          <a:xfrm>
            <a:off x="8510091" y="6242427"/>
            <a:ext cx="3264913" cy="4033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Review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：评估优劣与改进方向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F7D63C4-AE15-FE53-39B3-4B159A3B8A4C}"/>
              </a:ext>
            </a:extLst>
          </p:cNvPr>
          <p:cNvCxnSpPr/>
          <p:nvPr/>
        </p:nvCxnSpPr>
        <p:spPr>
          <a:xfrm flipH="1">
            <a:off x="5435912" y="1203776"/>
            <a:ext cx="389641" cy="30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14F01F2-4D3E-7A17-4B95-98D44BA20E56}"/>
              </a:ext>
            </a:extLst>
          </p:cNvPr>
          <p:cNvCxnSpPr>
            <a:stCxn id="52" idx="1"/>
            <a:endCxn id="43" idx="3"/>
          </p:cNvCxnSpPr>
          <p:nvPr/>
        </p:nvCxnSpPr>
        <p:spPr>
          <a:xfrm flipH="1">
            <a:off x="5803771" y="1628112"/>
            <a:ext cx="292229" cy="29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DF63DCF8-DE89-7FE3-A84B-4CF7490B2D0D}"/>
              </a:ext>
            </a:extLst>
          </p:cNvPr>
          <p:cNvCxnSpPr/>
          <p:nvPr/>
        </p:nvCxnSpPr>
        <p:spPr>
          <a:xfrm flipH="1">
            <a:off x="5767825" y="2347487"/>
            <a:ext cx="292229" cy="29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46C962B-EA35-B754-C060-F851EFA0EAC1}"/>
              </a:ext>
            </a:extLst>
          </p:cNvPr>
          <p:cNvCxnSpPr/>
          <p:nvPr/>
        </p:nvCxnSpPr>
        <p:spPr>
          <a:xfrm flipH="1">
            <a:off x="5756606" y="3925325"/>
            <a:ext cx="292229" cy="29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14F01F2-4D3E-7A17-4B95-98D44BA20E56}"/>
              </a:ext>
            </a:extLst>
          </p:cNvPr>
          <p:cNvCxnSpPr/>
          <p:nvPr/>
        </p:nvCxnSpPr>
        <p:spPr>
          <a:xfrm flipH="1">
            <a:off x="5781950" y="5104046"/>
            <a:ext cx="292229" cy="29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F6C9816F-51AE-A721-D922-63AD7D632C4D}"/>
              </a:ext>
            </a:extLst>
          </p:cNvPr>
          <p:cNvCxnSpPr>
            <a:stCxn id="53" idx="1"/>
          </p:cNvCxnSpPr>
          <p:nvPr/>
        </p:nvCxnSpPr>
        <p:spPr>
          <a:xfrm flipH="1" flipV="1">
            <a:off x="5860380" y="3041088"/>
            <a:ext cx="327566" cy="256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D4288012-99F2-4205-B0A4-AA55BD60F1B3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8229600" y="5727040"/>
            <a:ext cx="416992" cy="45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7D312849-1052-CF93-1056-72572420AEEB}"/>
              </a:ext>
            </a:extLst>
          </p:cNvPr>
          <p:cNvCxnSpPr>
            <a:cxnSpLocks/>
          </p:cNvCxnSpPr>
          <p:nvPr/>
        </p:nvCxnSpPr>
        <p:spPr>
          <a:xfrm>
            <a:off x="8270637" y="1203776"/>
            <a:ext cx="620921" cy="20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5163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CF22-5209-CA74-BFC0-59E38F23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4978A0F4-F09E-BF37-0579-07580587260E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6CBB0C-56C0-E3C3-8BF8-A478479ECCC8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492E939-DCD9-0EC4-4F06-7E75C6186687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A8B1CA3-F4AD-C45D-A9FE-3A4C021432D5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8DC1BFF-17EC-0D63-9850-2B3B78728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3AD4D7-D5A3-F575-DB8A-9DDAD307855E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DFDF63-2BD7-C986-1127-E82E41B91F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032" y="892098"/>
            <a:ext cx="8361423" cy="560726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889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314FF-A2CC-C79F-1243-C457E01CB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AC0F732C-0E9C-8038-45CC-7DCCE3C0054A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6ADE83B-C40D-144B-F3EC-DB262B2C8398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0B6C6D-CE5C-CE68-1804-9BA3733D4798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B1FD2E8-E23F-1416-3520-B1F3AAAE0F7E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6B4D24BA-B646-562F-146E-5B9C94807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5BA763-D976-33C8-7D11-2FDF77817946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41596733-01B2-A430-0FCB-187C918BB1DB}"/>
              </a:ext>
            </a:extLst>
          </p:cNvPr>
          <p:cNvSpPr txBox="1"/>
          <p:nvPr/>
        </p:nvSpPr>
        <p:spPr>
          <a:xfrm>
            <a:off x="882843" y="691678"/>
            <a:ext cx="63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assumptions &amp; notifications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519D6E-E4D8-4D5F-AA1E-272C1CAD16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65" y="4274595"/>
            <a:ext cx="3132550" cy="258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E03816-24EC-CA5C-6D42-13C323F7E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9" y="1305461"/>
            <a:ext cx="6719188" cy="4079962"/>
          </a:xfrm>
          <a:prstGeom prst="rect">
            <a:avLst/>
          </a:prstGeom>
        </p:spPr>
      </p:pic>
      <p:sp>
        <p:nvSpPr>
          <p:cNvPr id="13" name="文本框 27">
            <a:extLst>
              <a:ext uri="{FF2B5EF4-FFF2-40B4-BE49-F238E27FC236}">
                <a16:creationId xmlns:a16="http://schemas.microsoft.com/office/drawing/2014/main" id="{D4A49410-625C-D018-5103-621DB8458BE0}"/>
              </a:ext>
            </a:extLst>
          </p:cNvPr>
          <p:cNvSpPr txBox="1"/>
          <p:nvPr/>
        </p:nvSpPr>
        <p:spPr>
          <a:xfrm>
            <a:off x="7600103" y="1149378"/>
            <a:ext cx="4056955" cy="206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选手水准没有突变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单场赛内的影响因素效果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跨赛的影响因素效果（跨赛的因素会受到）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对于队员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performance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的评价，以得分为主要因素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是一个相对概念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88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764B-5E77-FC5D-D145-7C76A871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FF184A06-3417-2560-6B7E-A800BD64AE8E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EAFD0F-8A0F-D325-DF10-E370B633BD58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AFD1344-0E1E-D087-6013-5A5790BD6E7C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40721B-5C53-A497-93B4-EA255FBD6522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BEE72B27-3482-165E-C64F-47C86AA99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517AE9-D7B3-2459-153B-107E1868628B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94168256-5D61-E9A1-5A07-793C6CC2FB60}"/>
              </a:ext>
            </a:extLst>
          </p:cNvPr>
          <p:cNvSpPr txBox="1"/>
          <p:nvPr/>
        </p:nvSpPr>
        <p:spPr>
          <a:xfrm>
            <a:off x="882843" y="691678"/>
            <a:ext cx="63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data process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2D9331AA-98BD-A469-7FDD-E59D440A1C03}"/>
              </a:ext>
            </a:extLst>
          </p:cNvPr>
          <p:cNvSpPr txBox="1"/>
          <p:nvPr/>
        </p:nvSpPr>
        <p:spPr>
          <a:xfrm>
            <a:off x="7218636" y="2636995"/>
            <a:ext cx="3417576" cy="7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主要面对的问题：给定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中的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speed_mph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存在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10%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07F4B8-06E5-3B04-F803-7DA239310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3" y="1221404"/>
            <a:ext cx="5756852" cy="5601401"/>
          </a:xfrm>
          <a:prstGeom prst="rect">
            <a:avLst/>
          </a:prstGeom>
        </p:spPr>
      </p:pic>
      <p:sp>
        <p:nvSpPr>
          <p:cNvPr id="14" name="文本框 27">
            <a:extLst>
              <a:ext uri="{FF2B5EF4-FFF2-40B4-BE49-F238E27FC236}">
                <a16:creationId xmlns:a16="http://schemas.microsoft.com/office/drawing/2014/main" id="{31C7C6AD-5C8D-1556-676D-0B8F84D332A1}"/>
              </a:ext>
            </a:extLst>
          </p:cNvPr>
          <p:cNvSpPr txBox="1"/>
          <p:nvPr/>
        </p:nvSpPr>
        <p:spPr>
          <a:xfrm>
            <a:off x="7275930" y="4556487"/>
            <a:ext cx="3685649" cy="7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解决策略：使用了上一行数据代替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理由：数据整体集中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60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00F1A-37C2-0C26-B630-BB4983B8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D20012F4-4E43-72D5-F16E-81A093F674B0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599AC8-06BE-54A8-C1CE-1DF7FB6D0873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8DA7B81-6274-58C0-EBB6-57CBCE65D4D5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EE7D076-5E0A-B29D-07AC-51E8D90F8A31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6F1319E1-F68B-6EA8-031C-7B8934C0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97570F-1591-CFC8-CA2E-829D23128C94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3263E3CA-02F2-05DA-94FD-DF959CDE8BEC}"/>
              </a:ext>
            </a:extLst>
          </p:cNvPr>
          <p:cNvSpPr txBox="1"/>
          <p:nvPr/>
        </p:nvSpPr>
        <p:spPr>
          <a:xfrm>
            <a:off x="882844" y="892098"/>
            <a:ext cx="2752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features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681AB2-B127-9932-AAAE-4B02F3772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0" y="1505881"/>
            <a:ext cx="5376937" cy="37691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BABBAB-0FCA-68C7-C76E-63C3ABB65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46" y="769900"/>
            <a:ext cx="5527970" cy="27308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95F0457-4AD1-580A-0774-389D159A6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46" y="3304916"/>
            <a:ext cx="5527970" cy="2861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34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5EC2E-4BB0-D57D-675D-F2CEFB4BE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373C1A4F-D12D-563F-187E-4C767C78E5E2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F7B114-F1A4-0D27-EE01-89E9DCABD74B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C0FCB11-E210-90F0-02A8-ED19A69A30CA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6AA1CC3-D4D6-51A5-BA3A-F3CB316EE369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1692BB79-E7E6-04DB-217A-7B959F22E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916901-851E-977B-74FA-ABCED78C7540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741EF016-5D52-2C87-6627-0D1324D4E1E1}"/>
              </a:ext>
            </a:extLst>
          </p:cNvPr>
          <p:cNvSpPr txBox="1"/>
          <p:nvPr/>
        </p:nvSpPr>
        <p:spPr>
          <a:xfrm>
            <a:off x="1031970" y="1159175"/>
            <a:ext cx="456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Random Forest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8E7A0D-BDA0-4C17-8006-F222FC92E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35" y="1758612"/>
            <a:ext cx="3469234" cy="31020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44A5F4-F9BB-FD6D-0E83-682E281746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35" y="4818454"/>
            <a:ext cx="3589020" cy="182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CD2AA6-7DDD-A6C9-6B4B-CBEEC6D029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16" y="1869745"/>
            <a:ext cx="4121984" cy="4616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97A28F-E5A9-38F4-5BB1-81F4747EA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16" y="2331408"/>
            <a:ext cx="4121984" cy="3308913"/>
          </a:xfrm>
          <a:prstGeom prst="rect">
            <a:avLst/>
          </a:prstGeom>
        </p:spPr>
      </p:pic>
      <p:sp>
        <p:nvSpPr>
          <p:cNvPr id="19" name="文本框 27">
            <a:extLst>
              <a:ext uri="{FF2B5EF4-FFF2-40B4-BE49-F238E27FC236}">
                <a16:creationId xmlns:a16="http://schemas.microsoft.com/office/drawing/2014/main" id="{0E7BBA36-369D-B6F6-24D6-7C64388011ED}"/>
              </a:ext>
            </a:extLst>
          </p:cNvPr>
          <p:cNvSpPr txBox="1"/>
          <p:nvPr/>
        </p:nvSpPr>
        <p:spPr>
          <a:xfrm>
            <a:off x="7921058" y="5835102"/>
            <a:ext cx="3685649" cy="7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在使用多个模型进行比较之后，发现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forest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模型精确度最高</a:t>
            </a:r>
          </a:p>
        </p:txBody>
      </p:sp>
      <p:sp>
        <p:nvSpPr>
          <p:cNvPr id="22" name="文本框 27">
            <a:extLst>
              <a:ext uri="{FF2B5EF4-FFF2-40B4-BE49-F238E27FC236}">
                <a16:creationId xmlns:a16="http://schemas.microsoft.com/office/drawing/2014/main" id="{17020FB4-9893-60DF-3729-5F2595BCA092}"/>
              </a:ext>
            </a:extLst>
          </p:cNvPr>
          <p:cNvSpPr txBox="1"/>
          <p:nvPr/>
        </p:nvSpPr>
        <p:spPr>
          <a:xfrm>
            <a:off x="4536470" y="2032360"/>
            <a:ext cx="3685649" cy="735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将得分值与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个变量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构成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heatmap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7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E3ED-BEBB-5046-257E-926936D26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49C5DEA0-EFCE-1503-6952-69F88FC0752F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66A9CCF-40CC-D917-A16C-EAD4CFE3D928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5F99066-383B-10ED-44CA-1292DFC23BE7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05D6571-0965-7A7D-EE0F-7992087F06D3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09C6ACE-C7EE-90DB-439C-C5AF391DB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95E7C4-7417-7192-B83A-D875BCA932DD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DF1BABE-C7E3-497E-F367-E71F866727DD}"/>
              </a:ext>
            </a:extLst>
          </p:cNvPr>
          <p:cNvSpPr txBox="1"/>
          <p:nvPr/>
        </p:nvSpPr>
        <p:spPr>
          <a:xfrm>
            <a:off x="1031970" y="1159175"/>
            <a:ext cx="456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Random Forest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9" name="文本框 27">
            <a:extLst>
              <a:ext uri="{FF2B5EF4-FFF2-40B4-BE49-F238E27FC236}">
                <a16:creationId xmlns:a16="http://schemas.microsoft.com/office/drawing/2014/main" id="{2818ACF0-E22E-43D6-A277-8727040DA7BE}"/>
              </a:ext>
            </a:extLst>
          </p:cNvPr>
          <p:cNvSpPr txBox="1"/>
          <p:nvPr/>
        </p:nvSpPr>
        <p:spPr>
          <a:xfrm>
            <a:off x="7382516" y="2839160"/>
            <a:ext cx="3685649" cy="173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在测算中得出：影响最大的三个变量是：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最后发球的速度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发球者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是否出现意外失误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A692F2-3F7C-140C-8AF6-AE401D962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3" y="2039972"/>
            <a:ext cx="6190340" cy="39899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45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4F290-5D95-5943-6B2A-B1874081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B6BBF26D-0BA1-30BD-557A-0EAD40611EBB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6B60C2-3750-6BD0-1D42-7A41F50E2111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0AC5385-7A0C-69D7-8DF5-E1D4F6B701F6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23410BB-C33F-FFBE-AF56-B9D39C980A43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B46DAEBB-B3F1-65BF-36D3-630FF67D3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34449C-767D-0863-FE09-42504DF9A8CC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22B4DEAB-6384-1F81-519B-E65D035E347F}"/>
              </a:ext>
            </a:extLst>
          </p:cNvPr>
          <p:cNvSpPr txBox="1"/>
          <p:nvPr/>
        </p:nvSpPr>
        <p:spPr>
          <a:xfrm>
            <a:off x="1031970" y="1159175"/>
            <a:ext cx="456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Visualization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FDE5F8F-73FF-EA1E-76D8-6BFFF6E47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58" y="2546552"/>
            <a:ext cx="4841295" cy="31204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9DC36A-E148-A8F2-79D6-48A0ACCAF7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33" y="1634057"/>
            <a:ext cx="7136702" cy="45199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752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57224-7220-1FFA-98C6-5C2F7E52A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ADCD1F88-9BE2-D9A6-CD2D-D8FC452EF3DE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9673AF6-A19D-DD4B-D50B-C13A636C844C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CED9D50-81A9-710D-40F1-44AD6BE08EE0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7D02968-009F-B357-7780-BD3502C30E96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AD40F66-B3FF-3D4F-FC78-CC552C377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4D5C84-9396-6953-A236-FCDA406DD20A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9CEE2B5-F668-EA9A-C387-FA49EAAF86FC}"/>
              </a:ext>
            </a:extLst>
          </p:cNvPr>
          <p:cNvSpPr txBox="1"/>
          <p:nvPr/>
        </p:nvSpPr>
        <p:spPr>
          <a:xfrm>
            <a:off x="-29378" y="1034184"/>
            <a:ext cx="644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Momentum &amp; Random Test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6" name="文本框 27">
            <a:extLst>
              <a:ext uri="{FF2B5EF4-FFF2-40B4-BE49-F238E27FC236}">
                <a16:creationId xmlns:a16="http://schemas.microsoft.com/office/drawing/2014/main" id="{A1D81599-CC62-706A-AFBC-A30A9026709E}"/>
              </a:ext>
            </a:extLst>
          </p:cNvPr>
          <p:cNvSpPr txBox="1"/>
          <p:nvPr/>
        </p:nvSpPr>
        <p:spPr>
          <a:xfrm>
            <a:off x="6414679" y="5221770"/>
            <a:ext cx="5053413" cy="106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将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映射至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0/1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集）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进行卡方检测，证明了双方确实势均力敌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但是卡方检测不能满足题目的要求（验证随机性）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BFCE00A-0D78-F1D5-8670-911B11699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65" y="1722412"/>
            <a:ext cx="4873107" cy="299522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18F8F24-D613-2B8E-AF6D-621561F1B111}"/>
              </a:ext>
            </a:extLst>
          </p:cNvPr>
          <p:cNvSpPr txBox="1"/>
          <p:nvPr/>
        </p:nvSpPr>
        <p:spPr>
          <a:xfrm>
            <a:off x="1128975" y="4818454"/>
            <a:ext cx="3818882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定义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M=P1-P2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D0F2AE7-2065-DDCB-EA2E-6D492CE9C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30" y="833194"/>
            <a:ext cx="5415889" cy="191501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1D42C8B-69EB-AB7B-7BC9-7789D248A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53" y="2752550"/>
            <a:ext cx="5249466" cy="23961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969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8DE4D4EA-282D-47F2-B79E-F9E8ED30ECB8}"/>
              </a:ext>
            </a:extLst>
          </p:cNvPr>
          <p:cNvSpPr/>
          <p:nvPr/>
        </p:nvSpPr>
        <p:spPr>
          <a:xfrm>
            <a:off x="5918481" y="0"/>
            <a:ext cx="6273520" cy="6858000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0C25128-B89D-4041-B189-15EF7C8C9CDE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55237F8-6404-42AC-81C7-EECCAE9F2699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503A7D9-FCF6-44D3-BAE1-9CC1FFBD5939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0F2DF3AC-7521-45DD-9FA1-F5E02172785B}"/>
              </a:ext>
            </a:extLst>
          </p:cNvPr>
          <p:cNvSpPr/>
          <p:nvPr/>
        </p:nvSpPr>
        <p:spPr>
          <a:xfrm>
            <a:off x="1342551" y="3792855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15FF98-9223-4E7C-BE99-B559CB1919F1}"/>
              </a:ext>
            </a:extLst>
          </p:cNvPr>
          <p:cNvSpPr txBox="1"/>
          <p:nvPr/>
        </p:nvSpPr>
        <p:spPr>
          <a:xfrm>
            <a:off x="1233660" y="2798316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4000" spc="300" dirty="0">
              <a:solidFill>
                <a:srgbClr val="3725D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矩形 9">
            <a:extLst>
              <a:ext uri="{FF2B5EF4-FFF2-40B4-BE49-F238E27FC236}">
                <a16:creationId xmlns:a16="http://schemas.microsoft.com/office/drawing/2014/main" id="{FC944CE9-A302-2AC2-0E56-8A5C0536A2CE}"/>
              </a:ext>
            </a:extLst>
          </p:cNvPr>
          <p:cNvSpPr/>
          <p:nvPr/>
        </p:nvSpPr>
        <p:spPr>
          <a:xfrm>
            <a:off x="6482118" y="139459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破题</a:t>
            </a:r>
          </a:p>
        </p:txBody>
      </p:sp>
      <p:grpSp>
        <p:nvGrpSpPr>
          <p:cNvPr id="3" name="组合 10">
            <a:extLst>
              <a:ext uri="{FF2B5EF4-FFF2-40B4-BE49-F238E27FC236}">
                <a16:creationId xmlns:a16="http://schemas.microsoft.com/office/drawing/2014/main" id="{55B4374F-6A55-A2F8-0D19-7A00B9FB8435}"/>
              </a:ext>
            </a:extLst>
          </p:cNvPr>
          <p:cNvGrpSpPr/>
          <p:nvPr/>
        </p:nvGrpSpPr>
        <p:grpSpPr>
          <a:xfrm>
            <a:off x="5551843" y="1394595"/>
            <a:ext cx="720000" cy="720000"/>
            <a:chOff x="5412150" y="1180600"/>
            <a:chExt cx="720000" cy="720000"/>
          </a:xfrm>
        </p:grpSpPr>
        <p:sp>
          <p:nvSpPr>
            <p:cNvPr id="4" name="矩形 11">
              <a:extLst>
                <a:ext uri="{FF2B5EF4-FFF2-40B4-BE49-F238E27FC236}">
                  <a16:creationId xmlns:a16="http://schemas.microsoft.com/office/drawing/2014/main" id="{71201477-E326-C402-7044-3BC3D3E85950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5" name="矩形 12">
              <a:extLst>
                <a:ext uri="{FF2B5EF4-FFF2-40B4-BE49-F238E27FC236}">
                  <a16:creationId xmlns:a16="http://schemas.microsoft.com/office/drawing/2014/main" id="{FA93730D-D3AB-0481-037D-CA3293B08557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13">
            <a:extLst>
              <a:ext uri="{FF2B5EF4-FFF2-40B4-BE49-F238E27FC236}">
                <a16:creationId xmlns:a16="http://schemas.microsoft.com/office/drawing/2014/main" id="{88FCB905-D3C9-312B-91FA-8BD97A9B8B1D}"/>
              </a:ext>
            </a:extLst>
          </p:cNvPr>
          <p:cNvGrpSpPr/>
          <p:nvPr/>
        </p:nvGrpSpPr>
        <p:grpSpPr>
          <a:xfrm>
            <a:off x="5551843" y="2474595"/>
            <a:ext cx="720000" cy="720000"/>
            <a:chOff x="5412150" y="2260600"/>
            <a:chExt cx="720000" cy="720000"/>
          </a:xfrm>
        </p:grpSpPr>
        <p:sp>
          <p:nvSpPr>
            <p:cNvPr id="7" name="矩形 14">
              <a:extLst>
                <a:ext uri="{FF2B5EF4-FFF2-40B4-BE49-F238E27FC236}">
                  <a16:creationId xmlns:a16="http://schemas.microsoft.com/office/drawing/2014/main" id="{110DCDBB-8886-D607-1B81-4C42DDDDAF8D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8" name="矩形 15">
              <a:extLst>
                <a:ext uri="{FF2B5EF4-FFF2-40B4-BE49-F238E27FC236}">
                  <a16:creationId xmlns:a16="http://schemas.microsoft.com/office/drawing/2014/main" id="{9C0195D3-D232-59BB-A20A-2C946E60AB06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16">
            <a:extLst>
              <a:ext uri="{FF2B5EF4-FFF2-40B4-BE49-F238E27FC236}">
                <a16:creationId xmlns:a16="http://schemas.microsoft.com/office/drawing/2014/main" id="{F3491E2F-1651-F0CE-1C54-A93E32AAA87A}"/>
              </a:ext>
            </a:extLst>
          </p:cNvPr>
          <p:cNvGrpSpPr/>
          <p:nvPr/>
        </p:nvGrpSpPr>
        <p:grpSpPr>
          <a:xfrm>
            <a:off x="5551843" y="3554595"/>
            <a:ext cx="720000" cy="720000"/>
            <a:chOff x="5412150" y="3340600"/>
            <a:chExt cx="720000" cy="720000"/>
          </a:xfrm>
        </p:grpSpPr>
        <p:sp>
          <p:nvSpPr>
            <p:cNvPr id="10" name="矩形 17">
              <a:extLst>
                <a:ext uri="{FF2B5EF4-FFF2-40B4-BE49-F238E27FC236}">
                  <a16:creationId xmlns:a16="http://schemas.microsoft.com/office/drawing/2014/main" id="{C8DB8F38-9F9B-DF22-7027-1BAA45168765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1" name="矩形 18">
              <a:extLst>
                <a:ext uri="{FF2B5EF4-FFF2-40B4-BE49-F238E27FC236}">
                  <a16:creationId xmlns:a16="http://schemas.microsoft.com/office/drawing/2014/main" id="{3D7E49CE-0EC9-9FBB-9019-CE42DEEB83D1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24">
            <a:extLst>
              <a:ext uri="{FF2B5EF4-FFF2-40B4-BE49-F238E27FC236}">
                <a16:creationId xmlns:a16="http://schemas.microsoft.com/office/drawing/2014/main" id="{C2A8686D-92F4-59FD-4F84-E1C283C9F775}"/>
              </a:ext>
            </a:extLst>
          </p:cNvPr>
          <p:cNvSpPr/>
          <p:nvPr/>
        </p:nvSpPr>
        <p:spPr>
          <a:xfrm>
            <a:off x="6482118" y="355459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优秀论文分析</a:t>
            </a:r>
            <a:r>
              <a:rPr lang="en-US" altLang="zh-CN" sz="2800" b="1" dirty="0">
                <a:solidFill>
                  <a:schemeClr val="accent2"/>
                </a:solidFill>
              </a:rPr>
              <a:t>-O</a:t>
            </a:r>
            <a:r>
              <a:rPr lang="zh-CN" altLang="en-US" sz="2800" b="1" dirty="0">
                <a:solidFill>
                  <a:schemeClr val="accent2"/>
                </a:solidFill>
              </a:rPr>
              <a:t>奖</a:t>
            </a:r>
          </a:p>
        </p:txBody>
      </p:sp>
      <p:sp>
        <p:nvSpPr>
          <p:cNvPr id="19" name="矩形 88">
            <a:extLst>
              <a:ext uri="{FF2B5EF4-FFF2-40B4-BE49-F238E27FC236}">
                <a16:creationId xmlns:a16="http://schemas.microsoft.com/office/drawing/2014/main" id="{FDC35D8F-E011-6E1B-F86F-DA4219A20F76}"/>
              </a:ext>
            </a:extLst>
          </p:cNvPr>
          <p:cNvSpPr/>
          <p:nvPr/>
        </p:nvSpPr>
        <p:spPr>
          <a:xfrm>
            <a:off x="6482118" y="247459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优秀论文分析</a:t>
            </a:r>
            <a:r>
              <a:rPr lang="en-US" altLang="zh-CN" sz="2800" b="1" dirty="0">
                <a:solidFill>
                  <a:schemeClr val="accent2"/>
                </a:solidFill>
              </a:rPr>
              <a:t>-M</a:t>
            </a:r>
            <a:r>
              <a:rPr lang="zh-CN" altLang="en-US" sz="2800" b="1" dirty="0">
                <a:solidFill>
                  <a:schemeClr val="accent2"/>
                </a:solidFill>
              </a:rPr>
              <a:t>奖</a:t>
            </a:r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49D8A016-155B-5AF5-6288-2B483098AE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1BCD16A2-1156-E895-4A69-066DEA44E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grpSp>
        <p:nvGrpSpPr>
          <p:cNvPr id="12" name="组合 16">
            <a:extLst>
              <a:ext uri="{FF2B5EF4-FFF2-40B4-BE49-F238E27FC236}">
                <a16:creationId xmlns:a16="http://schemas.microsoft.com/office/drawing/2014/main" id="{AE1D0359-E172-A799-8E61-E5AD3C35B9AE}"/>
              </a:ext>
            </a:extLst>
          </p:cNvPr>
          <p:cNvGrpSpPr/>
          <p:nvPr/>
        </p:nvGrpSpPr>
        <p:grpSpPr>
          <a:xfrm>
            <a:off x="5551843" y="4649680"/>
            <a:ext cx="720000" cy="720000"/>
            <a:chOff x="5412150" y="3340600"/>
            <a:chExt cx="720000" cy="720000"/>
          </a:xfrm>
        </p:grpSpPr>
        <p:sp>
          <p:nvSpPr>
            <p:cNvPr id="13" name="矩形 17">
              <a:extLst>
                <a:ext uri="{FF2B5EF4-FFF2-40B4-BE49-F238E27FC236}">
                  <a16:creationId xmlns:a16="http://schemas.microsoft.com/office/drawing/2014/main" id="{7462A029-D09F-7210-38DF-926F2467365D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14" name="矩形 18">
              <a:extLst>
                <a:ext uri="{FF2B5EF4-FFF2-40B4-BE49-F238E27FC236}">
                  <a16:creationId xmlns:a16="http://schemas.microsoft.com/office/drawing/2014/main" id="{92D7BF4B-AA75-5CBA-FCBC-7B3F0329180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24">
            <a:extLst>
              <a:ext uri="{FF2B5EF4-FFF2-40B4-BE49-F238E27FC236}">
                <a16:creationId xmlns:a16="http://schemas.microsoft.com/office/drawing/2014/main" id="{6CC56EF9-BA3A-6B6B-8F53-4A9D8283478A}"/>
              </a:ext>
            </a:extLst>
          </p:cNvPr>
          <p:cNvSpPr/>
          <p:nvPr/>
        </p:nvSpPr>
        <p:spPr>
          <a:xfrm>
            <a:off x="6482118" y="464968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9772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63202-E42C-D8AE-E2ED-01AD52D6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28F53A92-5321-2BFB-7C82-CE09350C340B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9DA79B9-8356-79E2-39AF-E095F09A300B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C451436-7447-DE20-0920-018CCC7A9F44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FDC1916-883F-1B5D-73E4-283E374A59C4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71E67BF8-2C5E-D980-EAA4-CBF67A17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E4968D-68C9-D941-8DF3-11BCC81288CD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6" name="文本框 27">
            <a:extLst>
              <a:ext uri="{FF2B5EF4-FFF2-40B4-BE49-F238E27FC236}">
                <a16:creationId xmlns:a16="http://schemas.microsoft.com/office/drawing/2014/main" id="{BC6F33C7-203C-E83B-2896-F190B887BDD0}"/>
              </a:ext>
            </a:extLst>
          </p:cNvPr>
          <p:cNvSpPr txBox="1"/>
          <p:nvPr/>
        </p:nvSpPr>
        <p:spPr>
          <a:xfrm>
            <a:off x="7149847" y="1557986"/>
            <a:ext cx="2298994" cy="505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利用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run-test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验证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0/1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的连号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是否随机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验证结论：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连续得分这一事件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Random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A699323-D371-3544-3DA2-DCBE9FD3E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06" y="892098"/>
            <a:ext cx="5507444" cy="47738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4A2C6D-6E2D-8D7F-B54A-ABEBD0980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05" y="5665914"/>
            <a:ext cx="5507443" cy="11300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869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4F432-AEFF-D1BC-E7FE-68E8EBC22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B77942FA-0BF0-3001-9206-EE3AF6BBAA75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1C2C0C5-E7D9-69C1-7DBB-6553FFC02C0D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899CFF8-9034-929D-3EDC-4E6CC260FB64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4CA6580-4CBC-397C-2F35-BF827AC4120B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04B99709-DFA0-7A40-DC09-820459325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F01BF61-DC07-6B40-6592-6F4E9E472868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6" name="文本框 27">
            <a:extLst>
              <a:ext uri="{FF2B5EF4-FFF2-40B4-BE49-F238E27FC236}">
                <a16:creationId xmlns:a16="http://schemas.microsoft.com/office/drawing/2014/main" id="{138E5E51-1642-890E-0EDE-32D7F2F36325}"/>
              </a:ext>
            </a:extLst>
          </p:cNvPr>
          <p:cNvSpPr txBox="1"/>
          <p:nvPr/>
        </p:nvSpPr>
        <p:spPr>
          <a:xfrm>
            <a:off x="6802038" y="4363878"/>
            <a:ext cx="4714914" cy="173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使用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CUSUM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对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进行处理后寻找拐点与波动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可以利用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KS-Test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验证拐点事件出现的时间间隔并不符合指数分布（即随机）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验证结论：波动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Random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01538-39BE-404E-F977-F8F494450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94" y="903485"/>
            <a:ext cx="5455667" cy="56462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086595-0B80-AC2E-C6C9-AF8065850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52" y="892098"/>
            <a:ext cx="4254579" cy="31611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3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30284-6A3F-2D0B-26BA-AAC22495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CBD9A10A-7EF1-5B4B-9E48-5568039D38E4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7F9D4F5-D54A-EDF9-98D6-A41283681A1F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DF06157-05E0-0184-0794-5B79C7C41A69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143BD0A-6B20-12FC-5E0D-B07DAD72FB86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C5D2B1E5-27DC-5332-DCE9-F18A784DB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0EC859-E62D-B925-43E5-827EDD092C7D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415FB82D-03ED-A8F3-47B8-BFE82038EFDD}"/>
              </a:ext>
            </a:extLst>
          </p:cNvPr>
          <p:cNvSpPr txBox="1"/>
          <p:nvPr/>
        </p:nvSpPr>
        <p:spPr>
          <a:xfrm>
            <a:off x="6876437" y="4450597"/>
            <a:ext cx="4382463" cy="106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首先：验证了拐点与比赛进展的强关联性，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拐点在很大程度上反映了比赛的“势头”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因此可以利用预测拐点来预测比赛波动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079BDD-64B0-4082-C69B-1097911EF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21" y="2174395"/>
            <a:ext cx="5309975" cy="46277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7C6ECB-BEE3-EF14-CB6A-54BA26C14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21" y="1033940"/>
            <a:ext cx="5355747" cy="1228335"/>
          </a:xfrm>
          <a:prstGeom prst="rect">
            <a:avLst/>
          </a:prstGeom>
        </p:spPr>
      </p:pic>
      <p:sp>
        <p:nvSpPr>
          <p:cNvPr id="4" name="文本框 18">
            <a:extLst>
              <a:ext uri="{FF2B5EF4-FFF2-40B4-BE49-F238E27FC236}">
                <a16:creationId xmlns:a16="http://schemas.microsoft.com/office/drawing/2014/main" id="{3A90CEC6-E22A-EB02-9514-6088DC8A2F04}"/>
              </a:ext>
            </a:extLst>
          </p:cNvPr>
          <p:cNvSpPr txBox="1"/>
          <p:nvPr/>
        </p:nvSpPr>
        <p:spPr>
          <a:xfrm>
            <a:off x="718609" y="598600"/>
            <a:ext cx="63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Swing Predicting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6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E10DE-EB17-4AB7-675C-06DFFBEDE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B69C975E-6BEF-B859-8859-15FD6962D712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F135833-0736-7C7B-21AA-63C30EFC0BE3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6C7F787-28A3-18F9-B201-8A99E452C4C6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BEF4864-FECF-69EA-EBC5-E568077AA09A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F33353D4-9BD8-5093-5505-BFB32694B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FF2FDF-0834-42B5-92D8-CC1B50291F49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1FAA95B5-8430-638E-0003-ACDD6F232BB2}"/>
              </a:ext>
            </a:extLst>
          </p:cNvPr>
          <p:cNvSpPr txBox="1"/>
          <p:nvPr/>
        </p:nvSpPr>
        <p:spPr>
          <a:xfrm>
            <a:off x="5276099" y="4790690"/>
            <a:ext cx="4916938" cy="140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为了预测拐点：建立一个新的模型，由原来的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中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个变量增加至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个变量。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经过多个模型比较，最终选取了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LightGBM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作为精度最高且高效的模型。</a:t>
            </a: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1539D718-20B3-E611-89AE-CC1F46EF66A0}"/>
              </a:ext>
            </a:extLst>
          </p:cNvPr>
          <p:cNvSpPr txBox="1"/>
          <p:nvPr/>
        </p:nvSpPr>
        <p:spPr>
          <a:xfrm>
            <a:off x="718609" y="598600"/>
            <a:ext cx="63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Swing Predicting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F3BBB6-9BCD-B4B2-7945-F989BCFA5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17" y="892098"/>
            <a:ext cx="4441353" cy="24303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467CA1-6542-E35C-EB5A-2F1059D8E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69" y="2704314"/>
            <a:ext cx="2536975" cy="139076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A26F4C-16E8-7F08-8106-7D1A3A80F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7" y="2605971"/>
            <a:ext cx="3292538" cy="3514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30C4E4-FD8E-77CC-E0A7-010689788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82" y="1196778"/>
            <a:ext cx="5138203" cy="15237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961117-4404-D0F4-007F-64173E1959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94" y="3476904"/>
            <a:ext cx="4557686" cy="8863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968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A2375-9E3C-A43D-E2A4-EE755C2F2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2D4D8C67-9238-E001-51FA-25800BE68FCC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DC8C72-CBFD-D4DE-0A4C-07936E73A0E4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1C9A440-9D59-B712-4967-D63167619BCE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ACF1F71-9213-9ADE-BBDD-7B37292377A7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1274A752-B2BE-FD1A-FA4F-D4A9AEBEC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51E914-5544-C7FB-9943-E58AF8D5774E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D9189146-2E2D-9BFB-8200-1D0D72C0EE4D}"/>
              </a:ext>
            </a:extLst>
          </p:cNvPr>
          <p:cNvSpPr txBox="1"/>
          <p:nvPr/>
        </p:nvSpPr>
        <p:spPr>
          <a:xfrm>
            <a:off x="6238950" y="1322173"/>
            <a:ext cx="4916938" cy="27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经计算得出影响最大的几个变量：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P1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的失误率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单次得分的双方回合数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P2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的失误率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P1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的领先分数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DE1E6999-9A7C-6E5B-E53B-4BA0ED854C5E}"/>
              </a:ext>
            </a:extLst>
          </p:cNvPr>
          <p:cNvSpPr txBox="1"/>
          <p:nvPr/>
        </p:nvSpPr>
        <p:spPr>
          <a:xfrm>
            <a:off x="718609" y="676929"/>
            <a:ext cx="63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Most Important Features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ACD8AB-B185-79EE-D0B5-7BC75BC0B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4" y="1265443"/>
            <a:ext cx="4923396" cy="5321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185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B93A6-3976-4484-8C21-83246547E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0C72381D-ED74-7146-D967-92DC4D54E669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06E8BC-F410-3ABE-851D-781F7C118BD6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B1B5A2D-14FF-243E-05CA-F4E02EEBA4DE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4A797E3-70F3-72C3-6F66-7D09829F352A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2BF432E-9F84-3BF5-3D16-323F3FE98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797FE5-5C64-2D36-8BEB-A912B95EE338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9031A7E5-4D61-0BDC-F07D-29200D505BD4}"/>
              </a:ext>
            </a:extLst>
          </p:cNvPr>
          <p:cNvSpPr txBox="1"/>
          <p:nvPr/>
        </p:nvSpPr>
        <p:spPr>
          <a:xfrm>
            <a:off x="5801384" y="3227342"/>
            <a:ext cx="4916938" cy="140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基于对单个选手的分析得出结论：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连续得分可以增加其势头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需减少对方得分带来的影响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降低选手的意外失误率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995C4E58-429C-F01E-6BEC-644E9AB01007}"/>
              </a:ext>
            </a:extLst>
          </p:cNvPr>
          <p:cNvSpPr txBox="1"/>
          <p:nvPr/>
        </p:nvSpPr>
        <p:spPr>
          <a:xfrm>
            <a:off x="718609" y="676929"/>
            <a:ext cx="63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Single Player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14E569-EA26-5FF7-7FD8-5720725EA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44" y="1638444"/>
            <a:ext cx="3782135" cy="10487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3E7F76-B34F-C862-2E6F-67AC3AC50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44" y="2810718"/>
            <a:ext cx="3595213" cy="3505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820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D678E-2601-2A2A-03A4-E00DE0C7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0DD43B36-B3D3-D942-C8C6-67B66817358C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BFD29C9-E519-B5CF-58F9-A28503834640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9FA1FEF-1411-EA1A-DEF5-AD3DA0CCA310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08F6457-E8AF-BE82-A1C8-08D8B5D6DA1C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BD76A668-87EA-FC62-C5DA-D91C260CB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61F24B2-A7C6-3E21-E8E2-BAF76FE850B7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79E652FF-197E-77F6-966E-97619CC0CCCC}"/>
              </a:ext>
            </a:extLst>
          </p:cNvPr>
          <p:cNvSpPr txBox="1"/>
          <p:nvPr/>
        </p:nvSpPr>
        <p:spPr>
          <a:xfrm>
            <a:off x="6659685" y="2247414"/>
            <a:ext cx="4916938" cy="3727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选取了澳网球女单的数据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准确性稍有降低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猜测可能是网球场地、男女的惯用打法差异带来的准确性差异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 Factors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在网球上，场地差异、赛制差异、性别差异是没有被包含在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中的要素。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推广至所有运动时，该论文的模型思想是通用的，但是选取的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会因为不同运动对人体不同部位的机能需求差异而带来差别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94B09136-0A2B-6028-7610-7D4C6A14A269}"/>
              </a:ext>
            </a:extLst>
          </p:cNvPr>
          <p:cNvSpPr txBox="1"/>
          <p:nvPr/>
        </p:nvSpPr>
        <p:spPr>
          <a:xfrm>
            <a:off x="718609" y="846025"/>
            <a:ext cx="63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Universality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BADB81-8BE5-A79E-DF1B-9A8C1C2F6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62" y="1857428"/>
            <a:ext cx="4916938" cy="41545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994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D5DD4-AAD3-90B2-ACBC-B076AE26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id="{24D77E6B-296D-9D37-6087-AFF80B04011E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5616E3-3656-7CA0-1B52-A87D564E2C3A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C7749EB-75CD-92C3-08A8-BD70F1B963A4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9AB4E23-44C8-FDF6-0CAA-6F4089ED96AC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D8FB7817-A9BE-B2D4-3AC1-644F7633E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7AD489-8CF6-FB0F-53BD-085E473F82D5}"/>
              </a:ext>
            </a:extLst>
          </p:cNvPr>
          <p:cNvSpPr txBox="1"/>
          <p:nvPr/>
        </p:nvSpPr>
        <p:spPr>
          <a:xfrm>
            <a:off x="1416485" y="308235"/>
            <a:ext cx="103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Tracking Momentum: Performance Quantification and Swings Prediction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zh-CN" altLang="en-US" sz="24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27">
            <a:extLst>
              <a:ext uri="{FF2B5EF4-FFF2-40B4-BE49-F238E27FC236}">
                <a16:creationId xmlns:a16="http://schemas.microsoft.com/office/drawing/2014/main" id="{BC98707F-AAF6-DDF0-F0CF-A0CA5DFB2BE0}"/>
              </a:ext>
            </a:extLst>
          </p:cNvPr>
          <p:cNvSpPr txBox="1"/>
          <p:nvPr/>
        </p:nvSpPr>
        <p:spPr>
          <a:xfrm>
            <a:off x="6799930" y="2028488"/>
            <a:ext cx="4916938" cy="405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长处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变量选取的科学性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涵盖多维度的变量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合理的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momentun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与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turning point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的定义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上下拐点均可预测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短处：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模型精确度有待提升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模型与真实情况仍有差异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（真实情况下影响因素远多于本模型的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4F03FDD0-D2EF-D94C-C355-7FBDC70BC77A}"/>
              </a:ext>
            </a:extLst>
          </p:cNvPr>
          <p:cNvSpPr txBox="1"/>
          <p:nvPr/>
        </p:nvSpPr>
        <p:spPr>
          <a:xfrm>
            <a:off x="999099" y="769900"/>
            <a:ext cx="639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Review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3C11BD-B239-7469-F71F-3FD720788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99" y="1485109"/>
            <a:ext cx="5413578" cy="5064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14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66C3B60C-4F75-4153-B431-A2544A06EFF4}"/>
              </a:ext>
            </a:extLst>
          </p:cNvPr>
          <p:cNvSpPr/>
          <p:nvPr/>
        </p:nvSpPr>
        <p:spPr>
          <a:xfrm>
            <a:off x="0" y="0"/>
            <a:ext cx="3239193" cy="6858000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C674789-B392-4F8A-9451-057B017AD48C}"/>
              </a:ext>
            </a:extLst>
          </p:cNvPr>
          <p:cNvGrpSpPr/>
          <p:nvPr/>
        </p:nvGrpSpPr>
        <p:grpSpPr>
          <a:xfrm>
            <a:off x="313153" y="1925843"/>
            <a:ext cx="430887" cy="3222811"/>
            <a:chOff x="272522" y="1667436"/>
            <a:chExt cx="430887" cy="3222811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E438A46-00A4-4D9C-9F82-662F7F78E820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8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2B4A6C29-C17E-45DF-A3BB-ADE7D6263379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74296763-5BBE-47D6-B4ED-43E1828173C7}"/>
              </a:ext>
            </a:extLst>
          </p:cNvPr>
          <p:cNvSpPr txBox="1"/>
          <p:nvPr/>
        </p:nvSpPr>
        <p:spPr>
          <a:xfrm>
            <a:off x="6040410" y="2191069"/>
            <a:ext cx="5941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Unveil the Secrets of Momentum:</a:t>
            </a:r>
            <a:endParaRPr lang="zh-CN" altLang="en-US" sz="40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2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9C8AF090-6501-4662-ACDD-3429AE49090D}"/>
              </a:ext>
            </a:extLst>
          </p:cNvPr>
          <p:cNvSpPr/>
          <p:nvPr/>
        </p:nvSpPr>
        <p:spPr>
          <a:xfrm>
            <a:off x="6620248" y="4400230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CAB13DA-4AC8-41AE-884A-2972B31C558B}"/>
              </a:ext>
            </a:extLst>
          </p:cNvPr>
          <p:cNvSpPr txBox="1"/>
          <p:nvPr/>
        </p:nvSpPr>
        <p:spPr>
          <a:xfrm>
            <a:off x="6011000" y="3457277"/>
            <a:ext cx="571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 Match Predictor</a:t>
            </a:r>
            <a:endParaRPr lang="zh-CN" altLang="en-US" sz="4000" spc="300" dirty="0">
              <a:solidFill>
                <a:srgbClr val="3725D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125B047-D4C4-4244-BE99-93BF52A9B20F}"/>
              </a:ext>
            </a:extLst>
          </p:cNvPr>
          <p:cNvSpPr txBox="1"/>
          <p:nvPr/>
        </p:nvSpPr>
        <p:spPr>
          <a:xfrm>
            <a:off x="9334677" y="6363454"/>
            <a:ext cx="264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MCM 2025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DF7C763-C22E-4DD8-AEE6-01AB4BD9555A}"/>
              </a:ext>
            </a:extLst>
          </p:cNvPr>
          <p:cNvGrpSpPr/>
          <p:nvPr/>
        </p:nvGrpSpPr>
        <p:grpSpPr>
          <a:xfrm>
            <a:off x="10880727" y="302986"/>
            <a:ext cx="990598" cy="147409"/>
            <a:chOff x="10936515" y="283029"/>
            <a:chExt cx="990598" cy="147409"/>
          </a:xfrm>
          <a:solidFill>
            <a:srgbClr val="E4E4E4"/>
          </a:solidFill>
        </p:grpSpPr>
        <p:sp>
          <p:nvSpPr>
            <p:cNvPr id="66" name="平行四边形 65">
              <a:extLst>
                <a:ext uri="{FF2B5EF4-FFF2-40B4-BE49-F238E27FC236}">
                  <a16:creationId xmlns:a16="http://schemas.microsoft.com/office/drawing/2014/main" id="{329C7389-E9DE-4439-A20A-E002F4A14F39}"/>
                </a:ext>
              </a:extLst>
            </p:cNvPr>
            <p:cNvSpPr/>
            <p:nvPr/>
          </p:nvSpPr>
          <p:spPr>
            <a:xfrm>
              <a:off x="1093651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>
              <a:extLst>
                <a:ext uri="{FF2B5EF4-FFF2-40B4-BE49-F238E27FC236}">
                  <a16:creationId xmlns:a16="http://schemas.microsoft.com/office/drawing/2014/main" id="{8FC5915A-97AB-4DE7-8E1F-E0BEA05AD034}"/>
                </a:ext>
              </a:extLst>
            </p:cNvPr>
            <p:cNvSpPr/>
            <p:nvPr/>
          </p:nvSpPr>
          <p:spPr>
            <a:xfrm>
              <a:off x="1100727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>
              <a:extLst>
                <a:ext uri="{FF2B5EF4-FFF2-40B4-BE49-F238E27FC236}">
                  <a16:creationId xmlns:a16="http://schemas.microsoft.com/office/drawing/2014/main" id="{206ACE7A-E6E0-4494-A5B4-FBCE49D3EF34}"/>
                </a:ext>
              </a:extLst>
            </p:cNvPr>
            <p:cNvSpPr/>
            <p:nvPr/>
          </p:nvSpPr>
          <p:spPr>
            <a:xfrm>
              <a:off x="1107802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05862A03-10F1-43DB-A5CB-6CB23A1ABA9F}"/>
                </a:ext>
              </a:extLst>
            </p:cNvPr>
            <p:cNvSpPr/>
            <p:nvPr/>
          </p:nvSpPr>
          <p:spPr>
            <a:xfrm>
              <a:off x="1114878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A47B0EEE-D5F4-4CD6-96F2-197D5B4531E2}"/>
                </a:ext>
              </a:extLst>
            </p:cNvPr>
            <p:cNvSpPr/>
            <p:nvPr/>
          </p:nvSpPr>
          <p:spPr>
            <a:xfrm>
              <a:off x="11219543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平行四边形 70">
              <a:extLst>
                <a:ext uri="{FF2B5EF4-FFF2-40B4-BE49-F238E27FC236}">
                  <a16:creationId xmlns:a16="http://schemas.microsoft.com/office/drawing/2014/main" id="{16283F9A-3E03-4BFB-BE8B-F7E031DE7E11}"/>
                </a:ext>
              </a:extLst>
            </p:cNvPr>
            <p:cNvSpPr/>
            <p:nvPr/>
          </p:nvSpPr>
          <p:spPr>
            <a:xfrm>
              <a:off x="11290300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68DF7840-93C0-40DB-966E-4CCD996D4DB2}"/>
                </a:ext>
              </a:extLst>
            </p:cNvPr>
            <p:cNvSpPr/>
            <p:nvPr/>
          </p:nvSpPr>
          <p:spPr>
            <a:xfrm>
              <a:off x="11361057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平行四边形 72">
              <a:extLst>
                <a:ext uri="{FF2B5EF4-FFF2-40B4-BE49-F238E27FC236}">
                  <a16:creationId xmlns:a16="http://schemas.microsoft.com/office/drawing/2014/main" id="{FD5DD549-9727-4EC4-B755-9CC52D8751A0}"/>
                </a:ext>
              </a:extLst>
            </p:cNvPr>
            <p:cNvSpPr/>
            <p:nvPr/>
          </p:nvSpPr>
          <p:spPr>
            <a:xfrm>
              <a:off x="11431814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平行四边形 73">
              <a:extLst>
                <a:ext uri="{FF2B5EF4-FFF2-40B4-BE49-F238E27FC236}">
                  <a16:creationId xmlns:a16="http://schemas.microsoft.com/office/drawing/2014/main" id="{C8D8F29C-2051-4B1C-A219-1FFEE2EAB423}"/>
                </a:ext>
              </a:extLst>
            </p:cNvPr>
            <p:cNvSpPr/>
            <p:nvPr/>
          </p:nvSpPr>
          <p:spPr>
            <a:xfrm>
              <a:off x="11502571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平行四边形 74">
              <a:extLst>
                <a:ext uri="{FF2B5EF4-FFF2-40B4-BE49-F238E27FC236}">
                  <a16:creationId xmlns:a16="http://schemas.microsoft.com/office/drawing/2014/main" id="{3D3A2AB5-C4AC-4E95-82FB-5693397FEEC6}"/>
                </a:ext>
              </a:extLst>
            </p:cNvPr>
            <p:cNvSpPr/>
            <p:nvPr/>
          </p:nvSpPr>
          <p:spPr>
            <a:xfrm>
              <a:off x="11573328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平行四边形 75">
              <a:extLst>
                <a:ext uri="{FF2B5EF4-FFF2-40B4-BE49-F238E27FC236}">
                  <a16:creationId xmlns:a16="http://schemas.microsoft.com/office/drawing/2014/main" id="{EA6A49E0-1E5E-4A59-B45E-39CFC94EC5CF}"/>
                </a:ext>
              </a:extLst>
            </p:cNvPr>
            <p:cNvSpPr/>
            <p:nvPr/>
          </p:nvSpPr>
          <p:spPr>
            <a:xfrm>
              <a:off x="1164408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平行四边形 76">
              <a:extLst>
                <a:ext uri="{FF2B5EF4-FFF2-40B4-BE49-F238E27FC236}">
                  <a16:creationId xmlns:a16="http://schemas.microsoft.com/office/drawing/2014/main" id="{47D61FF6-4E5D-4783-8E80-A98FC3A031E9}"/>
                </a:ext>
              </a:extLst>
            </p:cNvPr>
            <p:cNvSpPr/>
            <p:nvPr/>
          </p:nvSpPr>
          <p:spPr>
            <a:xfrm>
              <a:off x="1171484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平行四边形 77">
              <a:extLst>
                <a:ext uri="{FF2B5EF4-FFF2-40B4-BE49-F238E27FC236}">
                  <a16:creationId xmlns:a16="http://schemas.microsoft.com/office/drawing/2014/main" id="{0F37B428-2121-496D-8600-D3F29FC52E88}"/>
                </a:ext>
              </a:extLst>
            </p:cNvPr>
            <p:cNvSpPr/>
            <p:nvPr/>
          </p:nvSpPr>
          <p:spPr>
            <a:xfrm>
              <a:off x="1178559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平行四边形 78">
              <a:extLst>
                <a:ext uri="{FF2B5EF4-FFF2-40B4-BE49-F238E27FC236}">
                  <a16:creationId xmlns:a16="http://schemas.microsoft.com/office/drawing/2014/main" id="{0B8F79B3-23BC-4DE7-B12E-3443E299F534}"/>
                </a:ext>
              </a:extLst>
            </p:cNvPr>
            <p:cNvSpPr/>
            <p:nvPr/>
          </p:nvSpPr>
          <p:spPr>
            <a:xfrm>
              <a:off x="1185635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304B28-D688-1F02-9429-A66EB93D2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63" y="1808848"/>
            <a:ext cx="4374442" cy="32968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3909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EF774-8AF2-E0AB-8084-F16E83D6E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D4ED68E9-7636-EC94-8733-28B4F3AE5CF8}"/>
              </a:ext>
            </a:extLst>
          </p:cNvPr>
          <p:cNvSpPr/>
          <p:nvPr/>
        </p:nvSpPr>
        <p:spPr>
          <a:xfrm>
            <a:off x="5859748" y="1342267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70A5B1F3-F2C7-1B84-B1E8-9F44CD550A87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558DB157-2A72-C92F-EC87-FA07BF78D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5E0F8D-9E5E-4355-A64D-6F998F715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65314"/>
            <a:ext cx="639566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0086C0A-41C3-8F37-39C0-507D2DE5C891}"/>
                  </a:ext>
                </a:extLst>
              </p:cNvPr>
              <p:cNvSpPr txBox="1"/>
              <p:nvPr/>
            </p:nvSpPr>
            <p:spPr>
              <a:xfrm>
                <a:off x="7259934" y="1955997"/>
                <a:ext cx="4858378" cy="3026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zh-CN" altLang="en-US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正态性测试、</a:t>
                </a:r>
                <a:r>
                  <a:rPr lang="en-US" altLang="zh-CN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Shapiro-Wilk</a:t>
                </a:r>
                <a:r>
                  <a:rPr lang="zh-CN" altLang="en-US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测试</a:t>
                </a:r>
                <a:endParaRPr lang="en-US" altLang="zh-CN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342900" indent="-342900">
                  <a:buAutoNum type="arabicPeriod"/>
                </a:pPr>
                <a:r>
                  <a:rPr lang="zh-CN" altLang="en-US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加权差异化</a:t>
                </a:r>
                <a:endParaRPr lang="en-US" altLang="zh-CN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342900" indent="-342900">
                  <a:buAutoNum type="arabicPeriod"/>
                </a:pPr>
                <a:endParaRPr lang="en-US" altLang="zh-CN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r>
                  <a:rPr lang="en-US" altLang="zh-CN" dirty="0">
                    <a:latin typeface="Cascadia Code SemiBold" panose="020B0609020000020004" pitchFamily="49" charset="0"/>
                    <a:ea typeface="Cambria Math" panose="02040503050406030204" pitchFamily="18" charset="0"/>
                    <a:cs typeface="Cascadia Code SemiBold" panose="020B0609020000020004" pitchFamily="49" charset="0"/>
                  </a:rPr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𝑚𝑜𝑚𝑒𝑛𝑡𝑢𝑚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𝑚𝑜𝑚𝑒𝑛𝑡𝑢𝑚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endParaRPr lang="en-US" altLang="zh-CN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r>
                  <a:rPr lang="en-US" altLang="zh-CN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4. ARIMA (time seq)</a:t>
                </a:r>
              </a:p>
              <a:p>
                <a:endParaRPr lang="en-US" altLang="zh-CN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r>
                  <a:rPr lang="en-US" altLang="zh-CN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5. PCA (get the main factor)</a:t>
                </a:r>
              </a:p>
              <a:p>
                <a:endParaRPr lang="en-US" altLang="zh-CN" dirty="0"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r>
                  <a:rPr lang="en-US" altLang="zh-CN" dirty="0"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6. Popularity test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0086C0A-41C3-8F37-39C0-507D2DE5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934" y="1955997"/>
                <a:ext cx="4858378" cy="3026534"/>
              </a:xfrm>
              <a:prstGeom prst="rect">
                <a:avLst/>
              </a:prstGeom>
              <a:blipFill>
                <a:blip r:embed="rId6"/>
                <a:stretch>
                  <a:fillRect l="-1129" t="-1411"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下 14">
            <a:extLst>
              <a:ext uri="{FF2B5EF4-FFF2-40B4-BE49-F238E27FC236}">
                <a16:creationId xmlns:a16="http://schemas.microsoft.com/office/drawing/2014/main" id="{AD7DFF63-50F4-B377-4070-1D303873B11F}"/>
              </a:ext>
            </a:extLst>
          </p:cNvPr>
          <p:cNvSpPr/>
          <p:nvPr/>
        </p:nvSpPr>
        <p:spPr>
          <a:xfrm rot="5400000">
            <a:off x="6246315" y="1434259"/>
            <a:ext cx="243654" cy="1783582"/>
          </a:xfrm>
          <a:prstGeom prst="downArrow">
            <a:avLst>
              <a:gd name="adj1" fmla="val 50000"/>
              <a:gd name="adj2" fmla="val 19102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F14211F2-5865-D305-5659-3AB9777D1D3B}"/>
              </a:ext>
            </a:extLst>
          </p:cNvPr>
          <p:cNvSpPr/>
          <p:nvPr/>
        </p:nvSpPr>
        <p:spPr>
          <a:xfrm rot="4351364">
            <a:off x="6815956" y="2751778"/>
            <a:ext cx="231020" cy="847756"/>
          </a:xfrm>
          <a:prstGeom prst="downArrow">
            <a:avLst>
              <a:gd name="adj1" fmla="val 50000"/>
              <a:gd name="adj2" fmla="val 19102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8F41322E-5B24-CC24-0E87-A4AEC65CE5AF}"/>
              </a:ext>
            </a:extLst>
          </p:cNvPr>
          <p:cNvSpPr/>
          <p:nvPr/>
        </p:nvSpPr>
        <p:spPr>
          <a:xfrm rot="4887446">
            <a:off x="5357877" y="2068140"/>
            <a:ext cx="243654" cy="3694443"/>
          </a:xfrm>
          <a:prstGeom prst="downArrow">
            <a:avLst>
              <a:gd name="adj1" fmla="val 50000"/>
              <a:gd name="adj2" fmla="val 19102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1575E2F4-190C-0437-BD2C-ADCCEDDFE014}"/>
              </a:ext>
            </a:extLst>
          </p:cNvPr>
          <p:cNvSpPr/>
          <p:nvPr/>
        </p:nvSpPr>
        <p:spPr>
          <a:xfrm rot="4887446">
            <a:off x="6359565" y="3551012"/>
            <a:ext cx="161088" cy="1786278"/>
          </a:xfrm>
          <a:prstGeom prst="downArrow">
            <a:avLst>
              <a:gd name="adj1" fmla="val 50000"/>
              <a:gd name="adj2" fmla="val 19102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DC763582-6990-FB43-A834-3FEC9458945D}"/>
              </a:ext>
            </a:extLst>
          </p:cNvPr>
          <p:cNvSpPr/>
          <p:nvPr/>
        </p:nvSpPr>
        <p:spPr>
          <a:xfrm rot="4887446" flipH="1">
            <a:off x="5565674" y="3618736"/>
            <a:ext cx="173520" cy="3307248"/>
          </a:xfrm>
          <a:prstGeom prst="downArrow">
            <a:avLst>
              <a:gd name="adj1" fmla="val 50000"/>
              <a:gd name="adj2" fmla="val 19102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A paper with text and a piece of paper&#10;&#10;Description automatically generated">
            <a:extLst>
              <a:ext uri="{FF2B5EF4-FFF2-40B4-BE49-F238E27FC236}">
                <a16:creationId xmlns:a16="http://schemas.microsoft.com/office/drawing/2014/main" id="{795D1DC0-7A69-BC5A-E3B5-EF6E09A075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82"/>
            <a:ext cx="12203547" cy="68515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08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公众号：陈西设计之家。微信搜索即可。更多免费PPT模版教程等都可以在公众号内获取。PPT高端定制/发布会PPT设计微信：2090298045【陈西】" descr="建筑的设计&#10;&#10;描述已自动生成">
            <a:extLst>
              <a:ext uri="{FF2B5EF4-FFF2-40B4-BE49-F238E27FC236}">
                <a16:creationId xmlns:a16="http://schemas.microsoft.com/office/drawing/2014/main" id="{7DEC8CE3-1C5E-417D-B558-3663AFB6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7829" b="6690"/>
          <a:stretch>
            <a:fillRect/>
          </a:stretch>
        </p:blipFill>
        <p:spPr>
          <a:xfrm>
            <a:off x="7692572" y="0"/>
            <a:ext cx="4499428" cy="5862342"/>
          </a:xfrm>
          <a:custGeom>
            <a:avLst/>
            <a:gdLst>
              <a:gd name="connsiteX0" fmla="*/ 0 w 4499428"/>
              <a:gd name="connsiteY0" fmla="*/ 0 h 5862342"/>
              <a:gd name="connsiteX1" fmla="*/ 4499428 w 4499428"/>
              <a:gd name="connsiteY1" fmla="*/ 0 h 5862342"/>
              <a:gd name="connsiteX2" fmla="*/ 4499428 w 4499428"/>
              <a:gd name="connsiteY2" fmla="*/ 5862342 h 5862342"/>
              <a:gd name="connsiteX3" fmla="*/ 0 w 4499428"/>
              <a:gd name="connsiteY3" fmla="*/ 5862342 h 586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9428" h="5862342">
                <a:moveTo>
                  <a:pt x="0" y="0"/>
                </a:moveTo>
                <a:lnTo>
                  <a:pt x="4499428" y="0"/>
                </a:lnTo>
                <a:lnTo>
                  <a:pt x="4499428" y="5862342"/>
                </a:lnTo>
                <a:lnTo>
                  <a:pt x="0" y="5862342"/>
                </a:lnTo>
                <a:close/>
              </a:path>
            </a:pathLst>
          </a:cu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CE120ADF-83EB-4028-8F4E-0732431E8402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F9B3091-8EA8-4E61-8F11-933B14653D45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08708C5-3F56-4604-AAF8-6409629DE1C8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2950F3A-299F-4CD5-99E6-0ABBE67760AB}"/>
              </a:ext>
            </a:extLst>
          </p:cNvPr>
          <p:cNvSpPr txBox="1"/>
          <p:nvPr/>
        </p:nvSpPr>
        <p:spPr>
          <a:xfrm>
            <a:off x="1224424" y="2041995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4000" spc="3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DD18448-E553-4745-A0AF-2C3EDB4766A9}"/>
              </a:ext>
            </a:extLst>
          </p:cNvPr>
          <p:cNvSpPr/>
          <p:nvPr/>
        </p:nvSpPr>
        <p:spPr>
          <a:xfrm>
            <a:off x="1342551" y="3792855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0DC75F8-5A4A-4C8B-BB43-136FF117657D}"/>
              </a:ext>
            </a:extLst>
          </p:cNvPr>
          <p:cNvSpPr txBox="1"/>
          <p:nvPr/>
        </p:nvSpPr>
        <p:spPr>
          <a:xfrm>
            <a:off x="1233660" y="2798316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破题</a:t>
            </a:r>
          </a:p>
        </p:txBody>
      </p:sp>
      <p:sp>
        <p:nvSpPr>
          <p:cNvPr id="39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C9875EA0-AF70-4A9A-8F1F-9B3B7ED02241}"/>
              </a:ext>
            </a:extLst>
          </p:cNvPr>
          <p:cNvSpPr/>
          <p:nvPr/>
        </p:nvSpPr>
        <p:spPr>
          <a:xfrm>
            <a:off x="5811343" y="3528288"/>
            <a:ext cx="3758602" cy="273904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466DEB-2D55-4BD3-A19A-D6AD81562B1F}"/>
              </a:ext>
            </a:extLst>
          </p:cNvPr>
          <p:cNvSpPr txBox="1"/>
          <p:nvPr/>
        </p:nvSpPr>
        <p:spPr>
          <a:xfrm>
            <a:off x="6189099" y="4334490"/>
            <a:ext cx="3017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3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网球比赛势头</a:t>
            </a:r>
            <a:endParaRPr lang="zh-CN" altLang="en-US" sz="2800" spc="3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D4AE60-57CE-4AA0-97D9-E0D8EAD91104}"/>
              </a:ext>
            </a:extLst>
          </p:cNvPr>
          <p:cNvSpPr txBox="1"/>
          <p:nvPr/>
        </p:nvSpPr>
        <p:spPr>
          <a:xfrm>
            <a:off x="6189099" y="4897911"/>
            <a:ext cx="3046341" cy="110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b="0" i="0" u="none" strike="noStrike" dirty="0">
                <a:solidFill>
                  <a:srgbClr val="B8BFC6"/>
                </a:solidFill>
                <a:effectLst/>
                <a:latin typeface="Helvetica Neue" panose="02000503000000020004" pitchFamily="2" charset="0"/>
              </a:rPr>
              <a:t>网球比赛中会发生许多令人难以置信的波动，为了解释这种波动现象，将一位选手在比赛的某个时刻似乎具有的优势归因于</a:t>
            </a:r>
            <a:r>
              <a:rPr lang="zh-TW" altLang="en-US" sz="1400" b="1" i="0" u="none" strike="noStrike" dirty="0">
                <a:solidFill>
                  <a:srgbClr val="DEDEDE"/>
                </a:solidFill>
                <a:effectLst/>
                <a:latin typeface="Helvetica Neue" panose="02000503000000020004" pitchFamily="2" charset="0"/>
              </a:rPr>
              <a:t>势头</a:t>
            </a:r>
            <a:r>
              <a:rPr lang="zh-TW" altLang="en-US" sz="1400" b="0" i="0" u="none" strike="noStrike" dirty="0">
                <a:solidFill>
                  <a:srgbClr val="B8BFC6"/>
                </a:solidFill>
                <a:effectLst/>
                <a:latin typeface="Helvetica Neue" panose="02000503000000020004" pitchFamily="2" charset="0"/>
              </a:rPr>
              <a:t>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A433A0A8-6785-4473-92ED-73D9229CCE04}"/>
              </a:ext>
            </a:extLst>
          </p:cNvPr>
          <p:cNvSpPr/>
          <p:nvPr/>
        </p:nvSpPr>
        <p:spPr>
          <a:xfrm>
            <a:off x="6292886" y="3895379"/>
            <a:ext cx="369172" cy="332991"/>
          </a:xfrm>
          <a:custGeom>
            <a:avLst/>
            <a:gdLst>
              <a:gd name="connsiteX0" fmla="*/ 322758 w 583303"/>
              <a:gd name="connsiteY0" fmla="*/ 183612 h 526137"/>
              <a:gd name="connsiteX1" fmla="*/ 325796 w 583303"/>
              <a:gd name="connsiteY1" fmla="*/ 183612 h 526137"/>
              <a:gd name="connsiteX2" fmla="*/ 334152 w 583303"/>
              <a:gd name="connsiteY2" fmla="*/ 183612 h 526137"/>
              <a:gd name="connsiteX3" fmla="*/ 337190 w 583303"/>
              <a:gd name="connsiteY3" fmla="*/ 183612 h 526137"/>
              <a:gd name="connsiteX4" fmla="*/ 338709 w 583303"/>
              <a:gd name="connsiteY4" fmla="*/ 186647 h 526137"/>
              <a:gd name="connsiteX5" fmla="*/ 365295 w 583303"/>
              <a:gd name="connsiteY5" fmla="*/ 210923 h 526137"/>
              <a:gd name="connsiteX6" fmla="*/ 370612 w 583303"/>
              <a:gd name="connsiteY6" fmla="*/ 212440 h 526137"/>
              <a:gd name="connsiteX7" fmla="*/ 367574 w 583303"/>
              <a:gd name="connsiteY7" fmla="*/ 216992 h 526137"/>
              <a:gd name="connsiteX8" fmla="*/ 361497 w 583303"/>
              <a:gd name="connsiteY8" fmla="*/ 234441 h 526137"/>
              <a:gd name="connsiteX9" fmla="*/ 361497 w 583303"/>
              <a:gd name="connsiteY9" fmla="*/ 240510 h 526137"/>
              <a:gd name="connsiteX10" fmla="*/ 361497 w 583303"/>
              <a:gd name="connsiteY10" fmla="*/ 242786 h 526137"/>
              <a:gd name="connsiteX11" fmla="*/ 359218 w 583303"/>
              <a:gd name="connsiteY11" fmla="*/ 244303 h 526137"/>
              <a:gd name="connsiteX12" fmla="*/ 337950 w 583303"/>
              <a:gd name="connsiteY12" fmla="*/ 275408 h 526137"/>
              <a:gd name="connsiteX13" fmla="*/ 337950 w 583303"/>
              <a:gd name="connsiteY13" fmla="*/ 277683 h 526137"/>
              <a:gd name="connsiteX14" fmla="*/ 337190 w 583303"/>
              <a:gd name="connsiteY14" fmla="*/ 280718 h 526137"/>
              <a:gd name="connsiteX15" fmla="*/ 332632 w 583303"/>
              <a:gd name="connsiteY15" fmla="*/ 280718 h 526137"/>
              <a:gd name="connsiteX16" fmla="*/ 329594 w 583303"/>
              <a:gd name="connsiteY16" fmla="*/ 280718 h 526137"/>
              <a:gd name="connsiteX17" fmla="*/ 329594 w 583303"/>
              <a:gd name="connsiteY17" fmla="*/ 277683 h 526137"/>
              <a:gd name="connsiteX18" fmla="*/ 329594 w 583303"/>
              <a:gd name="connsiteY18" fmla="*/ 273890 h 526137"/>
              <a:gd name="connsiteX19" fmla="*/ 353901 w 583303"/>
              <a:gd name="connsiteY19" fmla="*/ 238234 h 526137"/>
              <a:gd name="connsiteX20" fmla="*/ 353901 w 583303"/>
              <a:gd name="connsiteY20" fmla="*/ 233682 h 526137"/>
              <a:gd name="connsiteX21" fmla="*/ 358459 w 583303"/>
              <a:gd name="connsiteY21" fmla="*/ 216992 h 526137"/>
              <a:gd name="connsiteX22" fmla="*/ 331873 w 583303"/>
              <a:gd name="connsiteY22" fmla="*/ 191957 h 526137"/>
              <a:gd name="connsiteX23" fmla="*/ 324277 w 583303"/>
              <a:gd name="connsiteY23" fmla="*/ 191957 h 526137"/>
              <a:gd name="connsiteX24" fmla="*/ 321998 w 583303"/>
              <a:gd name="connsiteY24" fmla="*/ 191198 h 526137"/>
              <a:gd name="connsiteX25" fmla="*/ 126814 w 583303"/>
              <a:gd name="connsiteY25" fmla="*/ 97109 h 526137"/>
              <a:gd name="connsiteX26" fmla="*/ 129852 w 583303"/>
              <a:gd name="connsiteY26" fmla="*/ 97868 h 526137"/>
              <a:gd name="connsiteX27" fmla="*/ 179219 w 583303"/>
              <a:gd name="connsiteY27" fmla="*/ 128207 h 526137"/>
              <a:gd name="connsiteX28" fmla="*/ 180738 w 583303"/>
              <a:gd name="connsiteY28" fmla="*/ 131999 h 526137"/>
              <a:gd name="connsiteX29" fmla="*/ 282509 w 583303"/>
              <a:gd name="connsiteY29" fmla="*/ 191160 h 526137"/>
              <a:gd name="connsiteX30" fmla="*/ 273395 w 583303"/>
              <a:gd name="connsiteY30" fmla="*/ 236669 h 526137"/>
              <a:gd name="connsiteX31" fmla="*/ 165548 w 583303"/>
              <a:gd name="connsiteY31" fmla="*/ 194194 h 526137"/>
              <a:gd name="connsiteX32" fmla="*/ 140485 w 583303"/>
              <a:gd name="connsiteY32" fmla="*/ 303415 h 526137"/>
              <a:gd name="connsiteX33" fmla="*/ 210358 w 583303"/>
              <a:gd name="connsiteY33" fmla="*/ 378504 h 526137"/>
              <a:gd name="connsiteX34" fmla="*/ 183016 w 583303"/>
              <a:gd name="connsiteY34" fmla="*/ 511238 h 526137"/>
              <a:gd name="connsiteX35" fmla="*/ 140485 w 583303"/>
              <a:gd name="connsiteY35" fmla="*/ 480899 h 526137"/>
              <a:gd name="connsiteX36" fmla="*/ 160232 w 583303"/>
              <a:gd name="connsiteY36" fmla="*/ 395191 h 526137"/>
              <a:gd name="connsiteX37" fmla="*/ 97954 w 583303"/>
              <a:gd name="connsiteY37" fmla="*/ 341339 h 526137"/>
              <a:gd name="connsiteX38" fmla="*/ 53144 w 583303"/>
              <a:gd name="connsiteY38" fmla="*/ 509721 h 526137"/>
              <a:gd name="connsiteX39" fmla="*/ 3778 w 583303"/>
              <a:gd name="connsiteY39" fmla="*/ 490759 h 526137"/>
              <a:gd name="connsiteX40" fmla="*/ 55423 w 583303"/>
              <a:gd name="connsiteY40" fmla="*/ 296589 h 526137"/>
              <a:gd name="connsiteX41" fmla="*/ 61499 w 583303"/>
              <a:gd name="connsiteY41" fmla="*/ 277627 h 526137"/>
              <a:gd name="connsiteX42" fmla="*/ 91118 w 583303"/>
              <a:gd name="connsiteY42" fmla="*/ 147169 h 526137"/>
              <a:gd name="connsiteX43" fmla="*/ 91118 w 583303"/>
              <a:gd name="connsiteY43" fmla="*/ 145652 h 526137"/>
              <a:gd name="connsiteX44" fmla="*/ 42511 w 583303"/>
              <a:gd name="connsiteY44" fmla="*/ 192677 h 526137"/>
              <a:gd name="connsiteX45" fmla="*/ 2259 w 583303"/>
              <a:gd name="connsiteY45" fmla="*/ 169165 h 526137"/>
              <a:gd name="connsiteX46" fmla="*/ 126814 w 583303"/>
              <a:gd name="connsiteY46" fmla="*/ 97109 h 526137"/>
              <a:gd name="connsiteX47" fmla="*/ 281794 w 583303"/>
              <a:gd name="connsiteY47" fmla="*/ 88796 h 526137"/>
              <a:gd name="connsiteX48" fmla="*/ 422279 w 583303"/>
              <a:gd name="connsiteY48" fmla="*/ 114581 h 526137"/>
              <a:gd name="connsiteX49" fmla="*/ 476195 w 583303"/>
              <a:gd name="connsiteY49" fmla="*/ 116856 h 526137"/>
              <a:gd name="connsiteX50" fmla="*/ 581749 w 583303"/>
              <a:gd name="connsiteY50" fmla="*/ 289765 h 526137"/>
              <a:gd name="connsiteX51" fmla="*/ 551374 w 583303"/>
              <a:gd name="connsiteY51" fmla="*/ 345127 h 526137"/>
              <a:gd name="connsiteX52" fmla="*/ 551374 w 583303"/>
              <a:gd name="connsiteY52" fmla="*/ 345885 h 526137"/>
              <a:gd name="connsiteX53" fmla="*/ 455692 w 583303"/>
              <a:gd name="connsiteY53" fmla="*/ 424756 h 526137"/>
              <a:gd name="connsiteX54" fmla="*/ 416204 w 583303"/>
              <a:gd name="connsiteY54" fmla="*/ 390629 h 526137"/>
              <a:gd name="connsiteX55" fmla="*/ 461008 w 583303"/>
              <a:gd name="connsiteY55" fmla="*/ 347402 h 526137"/>
              <a:gd name="connsiteX56" fmla="*/ 329635 w 583303"/>
              <a:gd name="connsiteY56" fmla="*/ 446749 h 526137"/>
              <a:gd name="connsiteX57" fmla="*/ 290147 w 583303"/>
              <a:gd name="connsiteY57" fmla="*/ 412622 h 526137"/>
              <a:gd name="connsiteX58" fmla="*/ 488345 w 583303"/>
              <a:gd name="connsiteY58" fmla="*/ 287490 h 526137"/>
              <a:gd name="connsiteX59" fmla="*/ 418482 w 583303"/>
              <a:gd name="connsiteY59" fmla="*/ 183593 h 526137"/>
              <a:gd name="connsiteX60" fmla="*/ 405573 w 583303"/>
              <a:gd name="connsiteY60" fmla="*/ 164634 h 526137"/>
              <a:gd name="connsiteX61" fmla="*/ 271922 w 583303"/>
              <a:gd name="connsiteY61" fmla="*/ 139607 h 526137"/>
              <a:gd name="connsiteX62" fmla="*/ 281794 w 583303"/>
              <a:gd name="connsiteY62" fmla="*/ 88796 h 526137"/>
              <a:gd name="connsiteX63" fmla="*/ 418130 w 583303"/>
              <a:gd name="connsiteY63" fmla="*/ 14499 h 526137"/>
              <a:gd name="connsiteX64" fmla="*/ 459556 w 583303"/>
              <a:gd name="connsiteY64" fmla="*/ 55803 h 526137"/>
              <a:gd name="connsiteX65" fmla="*/ 418130 w 583303"/>
              <a:gd name="connsiteY65" fmla="*/ 97107 h 526137"/>
              <a:gd name="connsiteX66" fmla="*/ 376704 w 583303"/>
              <a:gd name="connsiteY66" fmla="*/ 55803 h 526137"/>
              <a:gd name="connsiteX67" fmla="*/ 418130 w 583303"/>
              <a:gd name="connsiteY67" fmla="*/ 14499 h 526137"/>
              <a:gd name="connsiteX68" fmla="*/ 149230 w 583303"/>
              <a:gd name="connsiteY68" fmla="*/ 0 h 526137"/>
              <a:gd name="connsiteX69" fmla="*/ 193702 w 583303"/>
              <a:gd name="connsiteY69" fmla="*/ 44411 h 526137"/>
              <a:gd name="connsiteX70" fmla="*/ 149230 w 583303"/>
              <a:gd name="connsiteY70" fmla="*/ 88822 h 526137"/>
              <a:gd name="connsiteX71" fmla="*/ 104758 w 583303"/>
              <a:gd name="connsiteY71" fmla="*/ 44411 h 526137"/>
              <a:gd name="connsiteX72" fmla="*/ 149230 w 583303"/>
              <a:gd name="connsiteY72" fmla="*/ 0 h 52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3303" h="526137">
                <a:moveTo>
                  <a:pt x="322758" y="183612"/>
                </a:moveTo>
                <a:lnTo>
                  <a:pt x="325796" y="183612"/>
                </a:lnTo>
                <a:cubicBezTo>
                  <a:pt x="328075" y="184371"/>
                  <a:pt x="331113" y="184371"/>
                  <a:pt x="334152" y="183612"/>
                </a:cubicBezTo>
                <a:lnTo>
                  <a:pt x="337190" y="183612"/>
                </a:lnTo>
                <a:lnTo>
                  <a:pt x="338709" y="186647"/>
                </a:lnTo>
                <a:cubicBezTo>
                  <a:pt x="342507" y="198785"/>
                  <a:pt x="353141" y="207888"/>
                  <a:pt x="365295" y="210923"/>
                </a:cubicBezTo>
                <a:lnTo>
                  <a:pt x="370612" y="212440"/>
                </a:lnTo>
                <a:lnTo>
                  <a:pt x="367574" y="216992"/>
                </a:lnTo>
                <a:cubicBezTo>
                  <a:pt x="364535" y="222303"/>
                  <a:pt x="362257" y="228372"/>
                  <a:pt x="361497" y="234441"/>
                </a:cubicBezTo>
                <a:cubicBezTo>
                  <a:pt x="361497" y="235958"/>
                  <a:pt x="361497" y="238234"/>
                  <a:pt x="361497" y="240510"/>
                </a:cubicBezTo>
                <a:lnTo>
                  <a:pt x="361497" y="242786"/>
                </a:lnTo>
                <a:lnTo>
                  <a:pt x="359218" y="244303"/>
                </a:lnTo>
                <a:cubicBezTo>
                  <a:pt x="347065" y="250372"/>
                  <a:pt x="339469" y="261752"/>
                  <a:pt x="337950" y="275408"/>
                </a:cubicBezTo>
                <a:cubicBezTo>
                  <a:pt x="337950" y="276166"/>
                  <a:pt x="337950" y="276925"/>
                  <a:pt x="337950" y="277683"/>
                </a:cubicBezTo>
                <a:lnTo>
                  <a:pt x="337190" y="280718"/>
                </a:lnTo>
                <a:lnTo>
                  <a:pt x="332632" y="280718"/>
                </a:lnTo>
                <a:lnTo>
                  <a:pt x="329594" y="280718"/>
                </a:lnTo>
                <a:lnTo>
                  <a:pt x="329594" y="277683"/>
                </a:lnTo>
                <a:cubicBezTo>
                  <a:pt x="329594" y="276166"/>
                  <a:pt x="329594" y="275408"/>
                  <a:pt x="329594" y="273890"/>
                </a:cubicBezTo>
                <a:cubicBezTo>
                  <a:pt x="331873" y="258717"/>
                  <a:pt x="340228" y="245821"/>
                  <a:pt x="353901" y="238234"/>
                </a:cubicBezTo>
                <a:cubicBezTo>
                  <a:pt x="353901" y="236717"/>
                  <a:pt x="353901" y="235200"/>
                  <a:pt x="353901" y="233682"/>
                </a:cubicBezTo>
                <a:cubicBezTo>
                  <a:pt x="354661" y="227613"/>
                  <a:pt x="356180" y="222303"/>
                  <a:pt x="358459" y="216992"/>
                </a:cubicBezTo>
                <a:cubicBezTo>
                  <a:pt x="347065" y="213199"/>
                  <a:pt x="337190" y="203337"/>
                  <a:pt x="331873" y="191957"/>
                </a:cubicBezTo>
                <a:cubicBezTo>
                  <a:pt x="329594" y="191957"/>
                  <a:pt x="327315" y="191957"/>
                  <a:pt x="324277" y="191957"/>
                </a:cubicBezTo>
                <a:lnTo>
                  <a:pt x="321998" y="191198"/>
                </a:lnTo>
                <a:close/>
                <a:moveTo>
                  <a:pt x="126814" y="97109"/>
                </a:moveTo>
                <a:cubicBezTo>
                  <a:pt x="127574" y="97109"/>
                  <a:pt x="128333" y="97109"/>
                  <a:pt x="129852" y="97868"/>
                </a:cubicBezTo>
                <a:cubicBezTo>
                  <a:pt x="151118" y="93317"/>
                  <a:pt x="174662" y="102419"/>
                  <a:pt x="179219" y="128207"/>
                </a:cubicBezTo>
                <a:cubicBezTo>
                  <a:pt x="179219" y="129724"/>
                  <a:pt x="179978" y="130482"/>
                  <a:pt x="180738" y="131999"/>
                </a:cubicBezTo>
                <a:cubicBezTo>
                  <a:pt x="193649" y="174474"/>
                  <a:pt x="236180" y="187368"/>
                  <a:pt x="282509" y="191160"/>
                </a:cubicBezTo>
                <a:cubicBezTo>
                  <a:pt x="312129" y="193436"/>
                  <a:pt x="303015" y="238945"/>
                  <a:pt x="273395" y="236669"/>
                </a:cubicBezTo>
                <a:cubicBezTo>
                  <a:pt x="232383" y="232877"/>
                  <a:pt x="192890" y="219983"/>
                  <a:pt x="165548" y="194194"/>
                </a:cubicBezTo>
                <a:lnTo>
                  <a:pt x="140485" y="303415"/>
                </a:lnTo>
                <a:cubicBezTo>
                  <a:pt x="171624" y="320102"/>
                  <a:pt x="198965" y="343614"/>
                  <a:pt x="210358" y="378504"/>
                </a:cubicBezTo>
                <a:cubicBezTo>
                  <a:pt x="224788" y="424772"/>
                  <a:pt x="206560" y="471039"/>
                  <a:pt x="183016" y="511238"/>
                </a:cubicBezTo>
                <a:cubicBezTo>
                  <a:pt x="165548" y="540819"/>
                  <a:pt x="123017" y="509721"/>
                  <a:pt x="140485" y="480899"/>
                </a:cubicBezTo>
                <a:cubicBezTo>
                  <a:pt x="153396" y="457386"/>
                  <a:pt x="171624" y="422496"/>
                  <a:pt x="160232" y="395191"/>
                </a:cubicBezTo>
                <a:cubicBezTo>
                  <a:pt x="148839" y="367127"/>
                  <a:pt x="124536" y="352716"/>
                  <a:pt x="97954" y="341339"/>
                </a:cubicBezTo>
                <a:lnTo>
                  <a:pt x="53144" y="509721"/>
                </a:lnTo>
                <a:cubicBezTo>
                  <a:pt x="40992" y="541577"/>
                  <a:pt x="-8374" y="522615"/>
                  <a:pt x="3778" y="490759"/>
                </a:cubicBezTo>
                <a:lnTo>
                  <a:pt x="55423" y="296589"/>
                </a:lnTo>
                <a:cubicBezTo>
                  <a:pt x="54663" y="291279"/>
                  <a:pt x="56182" y="284453"/>
                  <a:pt x="61499" y="277627"/>
                </a:cubicBezTo>
                <a:cubicBezTo>
                  <a:pt x="70612" y="228326"/>
                  <a:pt x="91118" y="147169"/>
                  <a:pt x="91118" y="147169"/>
                </a:cubicBezTo>
                <a:cubicBezTo>
                  <a:pt x="91118" y="146410"/>
                  <a:pt x="91118" y="146410"/>
                  <a:pt x="91118" y="145652"/>
                </a:cubicBezTo>
                <a:cubicBezTo>
                  <a:pt x="69093" y="151720"/>
                  <a:pt x="53144" y="167648"/>
                  <a:pt x="42511" y="192677"/>
                </a:cubicBezTo>
                <a:cubicBezTo>
                  <a:pt x="30360" y="219983"/>
                  <a:pt x="-9893" y="196470"/>
                  <a:pt x="2259" y="169165"/>
                </a:cubicBezTo>
                <a:cubicBezTo>
                  <a:pt x="23524" y="118347"/>
                  <a:pt x="71372" y="90283"/>
                  <a:pt x="126814" y="97109"/>
                </a:cubicBezTo>
                <a:close/>
                <a:moveTo>
                  <a:pt x="281794" y="88796"/>
                </a:moveTo>
                <a:cubicBezTo>
                  <a:pt x="328876" y="97138"/>
                  <a:pt x="375198" y="106239"/>
                  <a:pt x="422279" y="114581"/>
                </a:cubicBezTo>
                <a:cubicBezTo>
                  <a:pt x="437467" y="103205"/>
                  <a:pt x="457970" y="100172"/>
                  <a:pt x="476195" y="116856"/>
                </a:cubicBezTo>
                <a:cubicBezTo>
                  <a:pt x="527074" y="163117"/>
                  <a:pt x="564283" y="222270"/>
                  <a:pt x="581749" y="289765"/>
                </a:cubicBezTo>
                <a:cubicBezTo>
                  <a:pt x="588583" y="316309"/>
                  <a:pt x="571877" y="337543"/>
                  <a:pt x="551374" y="345127"/>
                </a:cubicBezTo>
                <a:cubicBezTo>
                  <a:pt x="551374" y="345127"/>
                  <a:pt x="551374" y="345127"/>
                  <a:pt x="551374" y="345885"/>
                </a:cubicBezTo>
                <a:cubicBezTo>
                  <a:pt x="514164" y="365603"/>
                  <a:pt x="485308" y="395938"/>
                  <a:pt x="455692" y="424756"/>
                </a:cubicBezTo>
                <a:cubicBezTo>
                  <a:pt x="432151" y="447508"/>
                  <a:pt x="392664" y="414139"/>
                  <a:pt x="416204" y="390629"/>
                </a:cubicBezTo>
                <a:cubicBezTo>
                  <a:pt x="431392" y="376220"/>
                  <a:pt x="445820" y="361053"/>
                  <a:pt x="461008" y="347402"/>
                </a:cubicBezTo>
                <a:cubicBezTo>
                  <a:pt x="408610" y="363328"/>
                  <a:pt x="363048" y="395938"/>
                  <a:pt x="329635" y="446749"/>
                </a:cubicBezTo>
                <a:cubicBezTo>
                  <a:pt x="310650" y="474809"/>
                  <a:pt x="271922" y="440682"/>
                  <a:pt x="290147" y="412622"/>
                </a:cubicBezTo>
                <a:cubicBezTo>
                  <a:pt x="336470" y="342852"/>
                  <a:pt x="408610" y="300383"/>
                  <a:pt x="488345" y="287490"/>
                </a:cubicBezTo>
                <a:cubicBezTo>
                  <a:pt x="473158" y="248055"/>
                  <a:pt x="450376" y="213170"/>
                  <a:pt x="418482" y="183593"/>
                </a:cubicBezTo>
                <a:cubicBezTo>
                  <a:pt x="411648" y="177526"/>
                  <a:pt x="407851" y="171459"/>
                  <a:pt x="405573" y="164634"/>
                </a:cubicBezTo>
                <a:cubicBezTo>
                  <a:pt x="360770" y="156291"/>
                  <a:pt x="316725" y="147949"/>
                  <a:pt x="271922" y="139607"/>
                </a:cubicBezTo>
                <a:cubicBezTo>
                  <a:pt x="239269" y="133540"/>
                  <a:pt x="248381" y="82729"/>
                  <a:pt x="281794" y="88796"/>
                </a:cubicBezTo>
                <a:close/>
                <a:moveTo>
                  <a:pt x="418130" y="14499"/>
                </a:moveTo>
                <a:cubicBezTo>
                  <a:pt x="441009" y="14499"/>
                  <a:pt x="459556" y="32991"/>
                  <a:pt x="459556" y="55803"/>
                </a:cubicBezTo>
                <a:cubicBezTo>
                  <a:pt x="459556" y="78615"/>
                  <a:pt x="441009" y="97107"/>
                  <a:pt x="418130" y="97107"/>
                </a:cubicBezTo>
                <a:cubicBezTo>
                  <a:pt x="395251" y="97107"/>
                  <a:pt x="376704" y="78615"/>
                  <a:pt x="376704" y="55803"/>
                </a:cubicBezTo>
                <a:cubicBezTo>
                  <a:pt x="376704" y="32991"/>
                  <a:pt x="395251" y="14499"/>
                  <a:pt x="418130" y="14499"/>
                </a:cubicBezTo>
                <a:close/>
                <a:moveTo>
                  <a:pt x="149230" y="0"/>
                </a:moveTo>
                <a:cubicBezTo>
                  <a:pt x="173791" y="0"/>
                  <a:pt x="193702" y="19883"/>
                  <a:pt x="193702" y="44411"/>
                </a:cubicBezTo>
                <a:cubicBezTo>
                  <a:pt x="193702" y="68939"/>
                  <a:pt x="173791" y="88822"/>
                  <a:pt x="149230" y="88822"/>
                </a:cubicBezTo>
                <a:cubicBezTo>
                  <a:pt x="124669" y="88822"/>
                  <a:pt x="104758" y="68939"/>
                  <a:pt x="104758" y="44411"/>
                </a:cubicBezTo>
                <a:cubicBezTo>
                  <a:pt x="104758" y="19883"/>
                  <a:pt x="124669" y="0"/>
                  <a:pt x="1492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D57AE386-2028-85FC-1407-21CD7AF91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57F1F-9BE2-34A9-5D95-0BDE66232ECE}"/>
              </a:ext>
            </a:extLst>
          </p:cNvPr>
          <p:cNvSpPr txBox="1"/>
          <p:nvPr/>
        </p:nvSpPr>
        <p:spPr>
          <a:xfrm>
            <a:off x="1331041" y="5910683"/>
            <a:ext cx="428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trike="sngStrike" dirty="0"/>
              <a:t>所以其实可以发现图文无关…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58E61-2C55-9D93-9076-7FCDC05C9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905" y="72311"/>
            <a:ext cx="3356689" cy="3356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487B4F-E014-D641-4D69-B05F2EFDFC00}"/>
              </a:ext>
            </a:extLst>
          </p:cNvPr>
          <p:cNvSpPr txBox="1"/>
          <p:nvPr/>
        </p:nvSpPr>
        <p:spPr>
          <a:xfrm>
            <a:off x="3816687" y="3165788"/>
            <a:ext cx="323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扫一扫</a:t>
            </a:r>
            <a:r>
              <a:rPr lang="zh-CN" altLang="en-US" dirty="0"/>
              <a:t>，看中文版题面</a:t>
            </a:r>
            <a:endParaRPr lang="en-CN" dirty="0"/>
          </a:p>
        </p:txBody>
      </p:sp>
      <p:pic>
        <p:nvPicPr>
          <p:cNvPr id="8" name="Picture 7" descr="A tennis ball with smoke coming out of it&#10;&#10;Description automatically generated">
            <a:extLst>
              <a:ext uri="{FF2B5EF4-FFF2-40B4-BE49-F238E27FC236}">
                <a16:creationId xmlns:a16="http://schemas.microsoft.com/office/drawing/2014/main" id="{A58455FD-F895-9C06-465A-27208E993D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/>
          <a:stretch/>
        </p:blipFill>
        <p:spPr>
          <a:xfrm>
            <a:off x="657647" y="3902593"/>
            <a:ext cx="4604725" cy="2008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657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6A6F2-AFA7-E482-D6C8-5AB7A90F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5EF9B972-4FFE-2661-75EF-E3E868D30071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614086DC-5E5F-CF86-8942-0D9D7762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9A6F9F-9951-190F-17CB-608D2CED7A77}"/>
              </a:ext>
            </a:extLst>
          </p:cNvPr>
          <p:cNvSpPr txBox="1"/>
          <p:nvPr/>
        </p:nvSpPr>
        <p:spPr>
          <a:xfrm>
            <a:off x="976365" y="1654544"/>
            <a:ext cx="10349801" cy="419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Assume that momentum primarily changes through the gain and loss of each point in the game.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Do not consider audience reactions, players’ own strength, psychological qualities.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Special scores = {Innings(</a:t>
            </a:r>
            <a:r>
              <a:rPr lang="zh-CN" alt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球员发球轮</a:t>
            </a: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), break point(</a:t>
            </a:r>
            <a:r>
              <a:rPr lang="zh-CN" alt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破发点</a:t>
            </a: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), love game(</a:t>
            </a:r>
            <a:r>
              <a:rPr lang="zh-CN" alt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零封</a:t>
            </a: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), fault(</a:t>
            </a:r>
            <a:r>
              <a:rPr lang="zh-CN" alt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发球失误</a:t>
            </a: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), </a:t>
            </a:r>
            <a:r>
              <a:rPr lang="en-US" altLang="zh-CN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unf</a:t>
            </a: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  <a:r>
              <a:rPr lang="zh-CN" alt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自己失误</a:t>
            </a: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), long rally(</a:t>
            </a:r>
            <a:r>
              <a:rPr lang="zh-CN" altLang="en-US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长回合</a:t>
            </a: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)}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Momentum only increases. &amp; Regular scores do not affect momentum largely.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B81F2-F573-D13E-4A6D-6AABFA2C5F05}"/>
              </a:ext>
            </a:extLst>
          </p:cNvPr>
          <p:cNvSpPr txBox="1"/>
          <p:nvPr/>
        </p:nvSpPr>
        <p:spPr>
          <a:xfrm>
            <a:off x="1048338" y="246680"/>
            <a:ext cx="4858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9C495-CF10-00ED-5755-E30B41DCB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21761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952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EE055-3F0C-C611-D6AF-3722C365C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CD7061E1-8BCA-896C-7E5E-E2804B882309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71C1720E-A103-3FD4-32EF-652432B5E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B65A6F-AED0-61AB-C536-C9860A98FA7D}"/>
              </a:ext>
            </a:extLst>
          </p:cNvPr>
          <p:cNvSpPr txBox="1"/>
          <p:nvPr/>
        </p:nvSpPr>
        <p:spPr>
          <a:xfrm>
            <a:off x="6169687" y="1160585"/>
            <a:ext cx="55818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ATTENTION!</a:t>
            </a:r>
          </a:p>
          <a:p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Server more dominant -&gt; smooth out this error.</a:t>
            </a:r>
          </a:p>
          <a:p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&lt;- average probability of all serve scores</a:t>
            </a:r>
          </a:p>
          <a:p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Shapiro-Wilk test: &lt;=5000 size data</a:t>
            </a:r>
          </a:p>
          <a:p>
            <a:endParaRPr lang="en-US" altLang="zh-CN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CN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Kolmogorov-Smirnov test: &gt;5000 size data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A3B2C3-609A-D5D7-6047-EB1A25DC9EE3}"/>
              </a:ext>
            </a:extLst>
          </p:cNvPr>
          <p:cNvSpPr txBox="1"/>
          <p:nvPr/>
        </p:nvSpPr>
        <p:spPr>
          <a:xfrm>
            <a:off x="1048338" y="246680"/>
            <a:ext cx="4858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Data Preprocessing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13A9AD-CA7F-FA70-8F93-E91B4316B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18" y="1081000"/>
            <a:ext cx="5298182" cy="50115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971F9A-7EC1-11FC-241C-A1C44C0C58A2}"/>
              </a:ext>
            </a:extLst>
          </p:cNvPr>
          <p:cNvSpPr txBox="1"/>
          <p:nvPr/>
        </p:nvSpPr>
        <p:spPr>
          <a:xfrm>
            <a:off x="557774" y="6092533"/>
            <a:ext cx="1094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Skewness </a:t>
            </a:r>
            <a:r>
              <a:rPr lang="zh-CN" alt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偏度</a:t>
            </a:r>
            <a:r>
              <a:rPr lang="en-US" altLang="zh-CN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Measuring the degree of asymmetry in a data distribution.</a:t>
            </a:r>
          </a:p>
          <a:p>
            <a:r>
              <a:rPr lang="en-US" altLang="zh-CN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Kurtosis </a:t>
            </a:r>
            <a:r>
              <a:rPr lang="zh-CN" alt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峰度</a:t>
            </a:r>
            <a:r>
              <a:rPr lang="en-US" altLang="zh-CN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Indicators of the sharpness of the data distribution.</a:t>
            </a:r>
          </a:p>
        </p:txBody>
      </p:sp>
      <p:pic>
        <p:nvPicPr>
          <p:cNvPr id="7" name="Picture 6" descr="A graph on a white background&#10;&#10;Description automatically generated">
            <a:extLst>
              <a:ext uri="{FF2B5EF4-FFF2-40B4-BE49-F238E27FC236}">
                <a16:creationId xmlns:a16="http://schemas.microsoft.com/office/drawing/2014/main" id="{5F960E04-118E-B076-441B-7F9B8125C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68"/>
            <a:ext cx="12200311" cy="68533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2251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9C73DF7B-AFA1-A13C-6DCF-5CF8860FB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7"/>
            <a:ext cx="12579927" cy="70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47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CE7F0-A8C6-FBFB-052F-B656202A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13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325C8-9EFA-9FD5-A552-951FA394A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02836" cy="69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55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965A8-6CC9-C0C4-182F-B7481BF5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6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1F5C1-55E5-DB70-5E4F-D64E5131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56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9B513-F747-9A03-AF77-3BE9C2AA4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1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392F5-8E71-F0D4-609D-5A6CA3B1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6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40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11B7-4F67-4EB1-4F77-485C915D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87E07FAC-5B24-45E5-91CD-F090E35BEC65}"/>
              </a:ext>
            </a:extLst>
          </p:cNvPr>
          <p:cNvSpPr txBox="1"/>
          <p:nvPr/>
        </p:nvSpPr>
        <p:spPr>
          <a:xfrm>
            <a:off x="9109365" y="4006864"/>
            <a:ext cx="618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02.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E81A9A-1CA5-4790-917C-BB1BA9BF05B7}"/>
              </a:ext>
            </a:extLst>
          </p:cNvPr>
          <p:cNvSpPr txBox="1"/>
          <p:nvPr/>
        </p:nvSpPr>
        <p:spPr>
          <a:xfrm>
            <a:off x="9109364" y="4530084"/>
            <a:ext cx="203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PPT</a:t>
            </a:r>
            <a:r>
              <a:rPr lang="zh-CN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定制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E370B1-CCA0-46DE-9D71-E2D9E2065DDF}"/>
              </a:ext>
            </a:extLst>
          </p:cNvPr>
          <p:cNvSpPr txBox="1"/>
          <p:nvPr/>
        </p:nvSpPr>
        <p:spPr>
          <a:xfrm>
            <a:off x="9109365" y="5093505"/>
            <a:ext cx="2762662" cy="742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808CBC5-1C77-4609-B441-87E3122FEB4E}"/>
              </a:ext>
            </a:extLst>
          </p:cNvPr>
          <p:cNvSpPr txBox="1"/>
          <p:nvPr/>
        </p:nvSpPr>
        <p:spPr>
          <a:xfrm>
            <a:off x="5398392" y="3444087"/>
            <a:ext cx="142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PPT</a:t>
            </a:r>
            <a:r>
              <a:rPr lang="zh-CN" altLang="en-US" spc="3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定制</a:t>
            </a:r>
          </a:p>
        </p:txBody>
      </p:sp>
      <p:sp>
        <p:nvSpPr>
          <p:cNvPr id="27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94CD90EC-274B-4805-9C11-07AAB27E2583}"/>
              </a:ext>
            </a:extLst>
          </p:cNvPr>
          <p:cNvSpPr/>
          <p:nvPr/>
        </p:nvSpPr>
        <p:spPr>
          <a:xfrm>
            <a:off x="5893371" y="3005403"/>
            <a:ext cx="405258" cy="365540"/>
          </a:xfrm>
          <a:custGeom>
            <a:avLst/>
            <a:gdLst>
              <a:gd name="connsiteX0" fmla="*/ 322758 w 583303"/>
              <a:gd name="connsiteY0" fmla="*/ 183612 h 526137"/>
              <a:gd name="connsiteX1" fmla="*/ 325796 w 583303"/>
              <a:gd name="connsiteY1" fmla="*/ 183612 h 526137"/>
              <a:gd name="connsiteX2" fmla="*/ 334152 w 583303"/>
              <a:gd name="connsiteY2" fmla="*/ 183612 h 526137"/>
              <a:gd name="connsiteX3" fmla="*/ 337190 w 583303"/>
              <a:gd name="connsiteY3" fmla="*/ 183612 h 526137"/>
              <a:gd name="connsiteX4" fmla="*/ 338709 w 583303"/>
              <a:gd name="connsiteY4" fmla="*/ 186647 h 526137"/>
              <a:gd name="connsiteX5" fmla="*/ 365295 w 583303"/>
              <a:gd name="connsiteY5" fmla="*/ 210923 h 526137"/>
              <a:gd name="connsiteX6" fmla="*/ 370612 w 583303"/>
              <a:gd name="connsiteY6" fmla="*/ 212440 h 526137"/>
              <a:gd name="connsiteX7" fmla="*/ 367574 w 583303"/>
              <a:gd name="connsiteY7" fmla="*/ 216992 h 526137"/>
              <a:gd name="connsiteX8" fmla="*/ 361497 w 583303"/>
              <a:gd name="connsiteY8" fmla="*/ 234441 h 526137"/>
              <a:gd name="connsiteX9" fmla="*/ 361497 w 583303"/>
              <a:gd name="connsiteY9" fmla="*/ 240510 h 526137"/>
              <a:gd name="connsiteX10" fmla="*/ 361497 w 583303"/>
              <a:gd name="connsiteY10" fmla="*/ 242786 h 526137"/>
              <a:gd name="connsiteX11" fmla="*/ 359218 w 583303"/>
              <a:gd name="connsiteY11" fmla="*/ 244303 h 526137"/>
              <a:gd name="connsiteX12" fmla="*/ 337950 w 583303"/>
              <a:gd name="connsiteY12" fmla="*/ 275408 h 526137"/>
              <a:gd name="connsiteX13" fmla="*/ 337950 w 583303"/>
              <a:gd name="connsiteY13" fmla="*/ 277683 h 526137"/>
              <a:gd name="connsiteX14" fmla="*/ 337190 w 583303"/>
              <a:gd name="connsiteY14" fmla="*/ 280718 h 526137"/>
              <a:gd name="connsiteX15" fmla="*/ 332632 w 583303"/>
              <a:gd name="connsiteY15" fmla="*/ 280718 h 526137"/>
              <a:gd name="connsiteX16" fmla="*/ 329594 w 583303"/>
              <a:gd name="connsiteY16" fmla="*/ 280718 h 526137"/>
              <a:gd name="connsiteX17" fmla="*/ 329594 w 583303"/>
              <a:gd name="connsiteY17" fmla="*/ 277683 h 526137"/>
              <a:gd name="connsiteX18" fmla="*/ 329594 w 583303"/>
              <a:gd name="connsiteY18" fmla="*/ 273890 h 526137"/>
              <a:gd name="connsiteX19" fmla="*/ 353901 w 583303"/>
              <a:gd name="connsiteY19" fmla="*/ 238234 h 526137"/>
              <a:gd name="connsiteX20" fmla="*/ 353901 w 583303"/>
              <a:gd name="connsiteY20" fmla="*/ 233682 h 526137"/>
              <a:gd name="connsiteX21" fmla="*/ 358459 w 583303"/>
              <a:gd name="connsiteY21" fmla="*/ 216992 h 526137"/>
              <a:gd name="connsiteX22" fmla="*/ 331873 w 583303"/>
              <a:gd name="connsiteY22" fmla="*/ 191957 h 526137"/>
              <a:gd name="connsiteX23" fmla="*/ 324277 w 583303"/>
              <a:gd name="connsiteY23" fmla="*/ 191957 h 526137"/>
              <a:gd name="connsiteX24" fmla="*/ 321998 w 583303"/>
              <a:gd name="connsiteY24" fmla="*/ 191198 h 526137"/>
              <a:gd name="connsiteX25" fmla="*/ 126814 w 583303"/>
              <a:gd name="connsiteY25" fmla="*/ 97109 h 526137"/>
              <a:gd name="connsiteX26" fmla="*/ 129852 w 583303"/>
              <a:gd name="connsiteY26" fmla="*/ 97868 h 526137"/>
              <a:gd name="connsiteX27" fmla="*/ 179219 w 583303"/>
              <a:gd name="connsiteY27" fmla="*/ 128207 h 526137"/>
              <a:gd name="connsiteX28" fmla="*/ 180738 w 583303"/>
              <a:gd name="connsiteY28" fmla="*/ 131999 h 526137"/>
              <a:gd name="connsiteX29" fmla="*/ 282509 w 583303"/>
              <a:gd name="connsiteY29" fmla="*/ 191160 h 526137"/>
              <a:gd name="connsiteX30" fmla="*/ 273395 w 583303"/>
              <a:gd name="connsiteY30" fmla="*/ 236669 h 526137"/>
              <a:gd name="connsiteX31" fmla="*/ 165548 w 583303"/>
              <a:gd name="connsiteY31" fmla="*/ 194194 h 526137"/>
              <a:gd name="connsiteX32" fmla="*/ 140485 w 583303"/>
              <a:gd name="connsiteY32" fmla="*/ 303415 h 526137"/>
              <a:gd name="connsiteX33" fmla="*/ 210358 w 583303"/>
              <a:gd name="connsiteY33" fmla="*/ 378504 h 526137"/>
              <a:gd name="connsiteX34" fmla="*/ 183016 w 583303"/>
              <a:gd name="connsiteY34" fmla="*/ 511238 h 526137"/>
              <a:gd name="connsiteX35" fmla="*/ 140485 w 583303"/>
              <a:gd name="connsiteY35" fmla="*/ 480899 h 526137"/>
              <a:gd name="connsiteX36" fmla="*/ 160232 w 583303"/>
              <a:gd name="connsiteY36" fmla="*/ 395191 h 526137"/>
              <a:gd name="connsiteX37" fmla="*/ 97954 w 583303"/>
              <a:gd name="connsiteY37" fmla="*/ 341339 h 526137"/>
              <a:gd name="connsiteX38" fmla="*/ 53144 w 583303"/>
              <a:gd name="connsiteY38" fmla="*/ 509721 h 526137"/>
              <a:gd name="connsiteX39" fmla="*/ 3778 w 583303"/>
              <a:gd name="connsiteY39" fmla="*/ 490759 h 526137"/>
              <a:gd name="connsiteX40" fmla="*/ 55423 w 583303"/>
              <a:gd name="connsiteY40" fmla="*/ 296589 h 526137"/>
              <a:gd name="connsiteX41" fmla="*/ 61499 w 583303"/>
              <a:gd name="connsiteY41" fmla="*/ 277627 h 526137"/>
              <a:gd name="connsiteX42" fmla="*/ 91118 w 583303"/>
              <a:gd name="connsiteY42" fmla="*/ 147169 h 526137"/>
              <a:gd name="connsiteX43" fmla="*/ 91118 w 583303"/>
              <a:gd name="connsiteY43" fmla="*/ 145652 h 526137"/>
              <a:gd name="connsiteX44" fmla="*/ 42511 w 583303"/>
              <a:gd name="connsiteY44" fmla="*/ 192677 h 526137"/>
              <a:gd name="connsiteX45" fmla="*/ 2259 w 583303"/>
              <a:gd name="connsiteY45" fmla="*/ 169165 h 526137"/>
              <a:gd name="connsiteX46" fmla="*/ 126814 w 583303"/>
              <a:gd name="connsiteY46" fmla="*/ 97109 h 526137"/>
              <a:gd name="connsiteX47" fmla="*/ 281794 w 583303"/>
              <a:gd name="connsiteY47" fmla="*/ 88796 h 526137"/>
              <a:gd name="connsiteX48" fmla="*/ 422279 w 583303"/>
              <a:gd name="connsiteY48" fmla="*/ 114581 h 526137"/>
              <a:gd name="connsiteX49" fmla="*/ 476195 w 583303"/>
              <a:gd name="connsiteY49" fmla="*/ 116856 h 526137"/>
              <a:gd name="connsiteX50" fmla="*/ 581749 w 583303"/>
              <a:gd name="connsiteY50" fmla="*/ 289765 h 526137"/>
              <a:gd name="connsiteX51" fmla="*/ 551374 w 583303"/>
              <a:gd name="connsiteY51" fmla="*/ 345127 h 526137"/>
              <a:gd name="connsiteX52" fmla="*/ 551374 w 583303"/>
              <a:gd name="connsiteY52" fmla="*/ 345885 h 526137"/>
              <a:gd name="connsiteX53" fmla="*/ 455692 w 583303"/>
              <a:gd name="connsiteY53" fmla="*/ 424756 h 526137"/>
              <a:gd name="connsiteX54" fmla="*/ 416204 w 583303"/>
              <a:gd name="connsiteY54" fmla="*/ 390629 h 526137"/>
              <a:gd name="connsiteX55" fmla="*/ 461008 w 583303"/>
              <a:gd name="connsiteY55" fmla="*/ 347402 h 526137"/>
              <a:gd name="connsiteX56" fmla="*/ 329635 w 583303"/>
              <a:gd name="connsiteY56" fmla="*/ 446749 h 526137"/>
              <a:gd name="connsiteX57" fmla="*/ 290147 w 583303"/>
              <a:gd name="connsiteY57" fmla="*/ 412622 h 526137"/>
              <a:gd name="connsiteX58" fmla="*/ 488345 w 583303"/>
              <a:gd name="connsiteY58" fmla="*/ 287490 h 526137"/>
              <a:gd name="connsiteX59" fmla="*/ 418482 w 583303"/>
              <a:gd name="connsiteY59" fmla="*/ 183593 h 526137"/>
              <a:gd name="connsiteX60" fmla="*/ 405573 w 583303"/>
              <a:gd name="connsiteY60" fmla="*/ 164634 h 526137"/>
              <a:gd name="connsiteX61" fmla="*/ 271922 w 583303"/>
              <a:gd name="connsiteY61" fmla="*/ 139607 h 526137"/>
              <a:gd name="connsiteX62" fmla="*/ 281794 w 583303"/>
              <a:gd name="connsiteY62" fmla="*/ 88796 h 526137"/>
              <a:gd name="connsiteX63" fmla="*/ 418130 w 583303"/>
              <a:gd name="connsiteY63" fmla="*/ 14499 h 526137"/>
              <a:gd name="connsiteX64" fmla="*/ 459556 w 583303"/>
              <a:gd name="connsiteY64" fmla="*/ 55803 h 526137"/>
              <a:gd name="connsiteX65" fmla="*/ 418130 w 583303"/>
              <a:gd name="connsiteY65" fmla="*/ 97107 h 526137"/>
              <a:gd name="connsiteX66" fmla="*/ 376704 w 583303"/>
              <a:gd name="connsiteY66" fmla="*/ 55803 h 526137"/>
              <a:gd name="connsiteX67" fmla="*/ 418130 w 583303"/>
              <a:gd name="connsiteY67" fmla="*/ 14499 h 526137"/>
              <a:gd name="connsiteX68" fmla="*/ 149230 w 583303"/>
              <a:gd name="connsiteY68" fmla="*/ 0 h 526137"/>
              <a:gd name="connsiteX69" fmla="*/ 193702 w 583303"/>
              <a:gd name="connsiteY69" fmla="*/ 44411 h 526137"/>
              <a:gd name="connsiteX70" fmla="*/ 149230 w 583303"/>
              <a:gd name="connsiteY70" fmla="*/ 88822 h 526137"/>
              <a:gd name="connsiteX71" fmla="*/ 104758 w 583303"/>
              <a:gd name="connsiteY71" fmla="*/ 44411 h 526137"/>
              <a:gd name="connsiteX72" fmla="*/ 149230 w 583303"/>
              <a:gd name="connsiteY72" fmla="*/ 0 h 52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3303" h="526137">
                <a:moveTo>
                  <a:pt x="322758" y="183612"/>
                </a:moveTo>
                <a:lnTo>
                  <a:pt x="325796" y="183612"/>
                </a:lnTo>
                <a:cubicBezTo>
                  <a:pt x="328075" y="184371"/>
                  <a:pt x="331113" y="184371"/>
                  <a:pt x="334152" y="183612"/>
                </a:cubicBezTo>
                <a:lnTo>
                  <a:pt x="337190" y="183612"/>
                </a:lnTo>
                <a:lnTo>
                  <a:pt x="338709" y="186647"/>
                </a:lnTo>
                <a:cubicBezTo>
                  <a:pt x="342507" y="198785"/>
                  <a:pt x="353141" y="207888"/>
                  <a:pt x="365295" y="210923"/>
                </a:cubicBezTo>
                <a:lnTo>
                  <a:pt x="370612" y="212440"/>
                </a:lnTo>
                <a:lnTo>
                  <a:pt x="367574" y="216992"/>
                </a:lnTo>
                <a:cubicBezTo>
                  <a:pt x="364535" y="222303"/>
                  <a:pt x="362257" y="228372"/>
                  <a:pt x="361497" y="234441"/>
                </a:cubicBezTo>
                <a:cubicBezTo>
                  <a:pt x="361497" y="235958"/>
                  <a:pt x="361497" y="238234"/>
                  <a:pt x="361497" y="240510"/>
                </a:cubicBezTo>
                <a:lnTo>
                  <a:pt x="361497" y="242786"/>
                </a:lnTo>
                <a:lnTo>
                  <a:pt x="359218" y="244303"/>
                </a:lnTo>
                <a:cubicBezTo>
                  <a:pt x="347065" y="250372"/>
                  <a:pt x="339469" y="261752"/>
                  <a:pt x="337950" y="275408"/>
                </a:cubicBezTo>
                <a:cubicBezTo>
                  <a:pt x="337950" y="276166"/>
                  <a:pt x="337950" y="276925"/>
                  <a:pt x="337950" y="277683"/>
                </a:cubicBezTo>
                <a:lnTo>
                  <a:pt x="337190" y="280718"/>
                </a:lnTo>
                <a:lnTo>
                  <a:pt x="332632" y="280718"/>
                </a:lnTo>
                <a:lnTo>
                  <a:pt x="329594" y="280718"/>
                </a:lnTo>
                <a:lnTo>
                  <a:pt x="329594" y="277683"/>
                </a:lnTo>
                <a:cubicBezTo>
                  <a:pt x="329594" y="276166"/>
                  <a:pt x="329594" y="275408"/>
                  <a:pt x="329594" y="273890"/>
                </a:cubicBezTo>
                <a:cubicBezTo>
                  <a:pt x="331873" y="258717"/>
                  <a:pt x="340228" y="245821"/>
                  <a:pt x="353901" y="238234"/>
                </a:cubicBezTo>
                <a:cubicBezTo>
                  <a:pt x="353901" y="236717"/>
                  <a:pt x="353901" y="235200"/>
                  <a:pt x="353901" y="233682"/>
                </a:cubicBezTo>
                <a:cubicBezTo>
                  <a:pt x="354661" y="227613"/>
                  <a:pt x="356180" y="222303"/>
                  <a:pt x="358459" y="216992"/>
                </a:cubicBezTo>
                <a:cubicBezTo>
                  <a:pt x="347065" y="213199"/>
                  <a:pt x="337190" y="203337"/>
                  <a:pt x="331873" y="191957"/>
                </a:cubicBezTo>
                <a:cubicBezTo>
                  <a:pt x="329594" y="191957"/>
                  <a:pt x="327315" y="191957"/>
                  <a:pt x="324277" y="191957"/>
                </a:cubicBezTo>
                <a:lnTo>
                  <a:pt x="321998" y="191198"/>
                </a:lnTo>
                <a:close/>
                <a:moveTo>
                  <a:pt x="126814" y="97109"/>
                </a:moveTo>
                <a:cubicBezTo>
                  <a:pt x="127574" y="97109"/>
                  <a:pt x="128333" y="97109"/>
                  <a:pt x="129852" y="97868"/>
                </a:cubicBezTo>
                <a:cubicBezTo>
                  <a:pt x="151118" y="93317"/>
                  <a:pt x="174662" y="102419"/>
                  <a:pt x="179219" y="128207"/>
                </a:cubicBezTo>
                <a:cubicBezTo>
                  <a:pt x="179219" y="129724"/>
                  <a:pt x="179978" y="130482"/>
                  <a:pt x="180738" y="131999"/>
                </a:cubicBezTo>
                <a:cubicBezTo>
                  <a:pt x="193649" y="174474"/>
                  <a:pt x="236180" y="187368"/>
                  <a:pt x="282509" y="191160"/>
                </a:cubicBezTo>
                <a:cubicBezTo>
                  <a:pt x="312129" y="193436"/>
                  <a:pt x="303015" y="238945"/>
                  <a:pt x="273395" y="236669"/>
                </a:cubicBezTo>
                <a:cubicBezTo>
                  <a:pt x="232383" y="232877"/>
                  <a:pt x="192890" y="219983"/>
                  <a:pt x="165548" y="194194"/>
                </a:cubicBezTo>
                <a:lnTo>
                  <a:pt x="140485" y="303415"/>
                </a:lnTo>
                <a:cubicBezTo>
                  <a:pt x="171624" y="320102"/>
                  <a:pt x="198965" y="343614"/>
                  <a:pt x="210358" y="378504"/>
                </a:cubicBezTo>
                <a:cubicBezTo>
                  <a:pt x="224788" y="424772"/>
                  <a:pt x="206560" y="471039"/>
                  <a:pt x="183016" y="511238"/>
                </a:cubicBezTo>
                <a:cubicBezTo>
                  <a:pt x="165548" y="540819"/>
                  <a:pt x="123017" y="509721"/>
                  <a:pt x="140485" y="480899"/>
                </a:cubicBezTo>
                <a:cubicBezTo>
                  <a:pt x="153396" y="457386"/>
                  <a:pt x="171624" y="422496"/>
                  <a:pt x="160232" y="395191"/>
                </a:cubicBezTo>
                <a:cubicBezTo>
                  <a:pt x="148839" y="367127"/>
                  <a:pt x="124536" y="352716"/>
                  <a:pt x="97954" y="341339"/>
                </a:cubicBezTo>
                <a:lnTo>
                  <a:pt x="53144" y="509721"/>
                </a:lnTo>
                <a:cubicBezTo>
                  <a:pt x="40992" y="541577"/>
                  <a:pt x="-8374" y="522615"/>
                  <a:pt x="3778" y="490759"/>
                </a:cubicBezTo>
                <a:lnTo>
                  <a:pt x="55423" y="296589"/>
                </a:lnTo>
                <a:cubicBezTo>
                  <a:pt x="54663" y="291279"/>
                  <a:pt x="56182" y="284453"/>
                  <a:pt x="61499" y="277627"/>
                </a:cubicBezTo>
                <a:cubicBezTo>
                  <a:pt x="70612" y="228326"/>
                  <a:pt x="91118" y="147169"/>
                  <a:pt x="91118" y="147169"/>
                </a:cubicBezTo>
                <a:cubicBezTo>
                  <a:pt x="91118" y="146410"/>
                  <a:pt x="91118" y="146410"/>
                  <a:pt x="91118" y="145652"/>
                </a:cubicBezTo>
                <a:cubicBezTo>
                  <a:pt x="69093" y="151720"/>
                  <a:pt x="53144" y="167648"/>
                  <a:pt x="42511" y="192677"/>
                </a:cubicBezTo>
                <a:cubicBezTo>
                  <a:pt x="30360" y="219983"/>
                  <a:pt x="-9893" y="196470"/>
                  <a:pt x="2259" y="169165"/>
                </a:cubicBezTo>
                <a:cubicBezTo>
                  <a:pt x="23524" y="118347"/>
                  <a:pt x="71372" y="90283"/>
                  <a:pt x="126814" y="97109"/>
                </a:cubicBezTo>
                <a:close/>
                <a:moveTo>
                  <a:pt x="281794" y="88796"/>
                </a:moveTo>
                <a:cubicBezTo>
                  <a:pt x="328876" y="97138"/>
                  <a:pt x="375198" y="106239"/>
                  <a:pt x="422279" y="114581"/>
                </a:cubicBezTo>
                <a:cubicBezTo>
                  <a:pt x="437467" y="103205"/>
                  <a:pt x="457970" y="100172"/>
                  <a:pt x="476195" y="116856"/>
                </a:cubicBezTo>
                <a:cubicBezTo>
                  <a:pt x="527074" y="163117"/>
                  <a:pt x="564283" y="222270"/>
                  <a:pt x="581749" y="289765"/>
                </a:cubicBezTo>
                <a:cubicBezTo>
                  <a:pt x="588583" y="316309"/>
                  <a:pt x="571877" y="337543"/>
                  <a:pt x="551374" y="345127"/>
                </a:cubicBezTo>
                <a:cubicBezTo>
                  <a:pt x="551374" y="345127"/>
                  <a:pt x="551374" y="345127"/>
                  <a:pt x="551374" y="345885"/>
                </a:cubicBezTo>
                <a:cubicBezTo>
                  <a:pt x="514164" y="365603"/>
                  <a:pt x="485308" y="395938"/>
                  <a:pt x="455692" y="424756"/>
                </a:cubicBezTo>
                <a:cubicBezTo>
                  <a:pt x="432151" y="447508"/>
                  <a:pt x="392664" y="414139"/>
                  <a:pt x="416204" y="390629"/>
                </a:cubicBezTo>
                <a:cubicBezTo>
                  <a:pt x="431392" y="376220"/>
                  <a:pt x="445820" y="361053"/>
                  <a:pt x="461008" y="347402"/>
                </a:cubicBezTo>
                <a:cubicBezTo>
                  <a:pt x="408610" y="363328"/>
                  <a:pt x="363048" y="395938"/>
                  <a:pt x="329635" y="446749"/>
                </a:cubicBezTo>
                <a:cubicBezTo>
                  <a:pt x="310650" y="474809"/>
                  <a:pt x="271922" y="440682"/>
                  <a:pt x="290147" y="412622"/>
                </a:cubicBezTo>
                <a:cubicBezTo>
                  <a:pt x="336470" y="342852"/>
                  <a:pt x="408610" y="300383"/>
                  <a:pt x="488345" y="287490"/>
                </a:cubicBezTo>
                <a:cubicBezTo>
                  <a:pt x="473158" y="248055"/>
                  <a:pt x="450376" y="213170"/>
                  <a:pt x="418482" y="183593"/>
                </a:cubicBezTo>
                <a:cubicBezTo>
                  <a:pt x="411648" y="177526"/>
                  <a:pt x="407851" y="171459"/>
                  <a:pt x="405573" y="164634"/>
                </a:cubicBezTo>
                <a:cubicBezTo>
                  <a:pt x="360770" y="156291"/>
                  <a:pt x="316725" y="147949"/>
                  <a:pt x="271922" y="139607"/>
                </a:cubicBezTo>
                <a:cubicBezTo>
                  <a:pt x="239269" y="133540"/>
                  <a:pt x="248381" y="82729"/>
                  <a:pt x="281794" y="88796"/>
                </a:cubicBezTo>
                <a:close/>
                <a:moveTo>
                  <a:pt x="418130" y="14499"/>
                </a:moveTo>
                <a:cubicBezTo>
                  <a:pt x="441009" y="14499"/>
                  <a:pt x="459556" y="32991"/>
                  <a:pt x="459556" y="55803"/>
                </a:cubicBezTo>
                <a:cubicBezTo>
                  <a:pt x="459556" y="78615"/>
                  <a:pt x="441009" y="97107"/>
                  <a:pt x="418130" y="97107"/>
                </a:cubicBezTo>
                <a:cubicBezTo>
                  <a:pt x="395251" y="97107"/>
                  <a:pt x="376704" y="78615"/>
                  <a:pt x="376704" y="55803"/>
                </a:cubicBezTo>
                <a:cubicBezTo>
                  <a:pt x="376704" y="32991"/>
                  <a:pt x="395251" y="14499"/>
                  <a:pt x="418130" y="14499"/>
                </a:cubicBezTo>
                <a:close/>
                <a:moveTo>
                  <a:pt x="149230" y="0"/>
                </a:moveTo>
                <a:cubicBezTo>
                  <a:pt x="173791" y="0"/>
                  <a:pt x="193702" y="19883"/>
                  <a:pt x="193702" y="44411"/>
                </a:cubicBezTo>
                <a:cubicBezTo>
                  <a:pt x="193702" y="68939"/>
                  <a:pt x="173791" y="88822"/>
                  <a:pt x="149230" y="88822"/>
                </a:cubicBezTo>
                <a:cubicBezTo>
                  <a:pt x="124669" y="88822"/>
                  <a:pt x="104758" y="68939"/>
                  <a:pt x="104758" y="44411"/>
                </a:cubicBezTo>
                <a:cubicBezTo>
                  <a:pt x="104758" y="19883"/>
                  <a:pt x="124669" y="0"/>
                  <a:pt x="1492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5868B1E-1169-4156-8DB1-E3C6880C8536}"/>
              </a:ext>
            </a:extLst>
          </p:cNvPr>
          <p:cNvSpPr txBox="1"/>
          <p:nvPr/>
        </p:nvSpPr>
        <p:spPr>
          <a:xfrm>
            <a:off x="3909292" y="494855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破题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210B53-25A0-48EC-8B71-84685C464F81}"/>
              </a:ext>
            </a:extLst>
          </p:cNvPr>
          <p:cNvSpPr/>
          <p:nvPr/>
        </p:nvSpPr>
        <p:spPr>
          <a:xfrm>
            <a:off x="5859748" y="1342267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C3FFF571-572D-4BE6-B95D-D363B1A4E9F2}"/>
              </a:ext>
            </a:extLst>
          </p:cNvPr>
          <p:cNvSpPr txBox="1"/>
          <p:nvPr/>
        </p:nvSpPr>
        <p:spPr>
          <a:xfrm>
            <a:off x="1275645" y="2664953"/>
            <a:ext cx="203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背景</a:t>
            </a:r>
          </a:p>
        </p:txBody>
      </p:sp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B9D343B0-9C3E-44C1-B4E9-4CDA939C3247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5DE5327-1EEA-36F4-66C0-5A721C79C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A8C8B0-F1A8-D165-465A-BEF377162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5" y="1584317"/>
            <a:ext cx="7844967" cy="48190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93114A-C720-0533-0B95-1A8571889F80}"/>
              </a:ext>
            </a:extLst>
          </p:cNvPr>
          <p:cNvCxnSpPr>
            <a:cxnSpLocks/>
          </p:cNvCxnSpPr>
          <p:nvPr/>
        </p:nvCxnSpPr>
        <p:spPr>
          <a:xfrm flipV="1">
            <a:off x="10432727" y="3891776"/>
            <a:ext cx="0" cy="5308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F4F1385D-4DDE-C202-56DC-E12AAA103122}"/>
              </a:ext>
            </a:extLst>
          </p:cNvPr>
          <p:cNvSpPr txBox="1"/>
          <p:nvPr/>
        </p:nvSpPr>
        <p:spPr>
          <a:xfrm>
            <a:off x="1370220" y="4449133"/>
            <a:ext cx="203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概念引入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394A-1BA6-6A27-C1BE-5E97F58271F0}"/>
              </a:ext>
            </a:extLst>
          </p:cNvPr>
          <p:cNvCxnSpPr>
            <a:cxnSpLocks/>
          </p:cNvCxnSpPr>
          <p:nvPr/>
        </p:nvCxnSpPr>
        <p:spPr>
          <a:xfrm>
            <a:off x="4106160" y="5230746"/>
            <a:ext cx="51939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652D98-1063-68B9-129D-6167F5F8D217}"/>
              </a:ext>
            </a:extLst>
          </p:cNvPr>
          <p:cNvCxnSpPr>
            <a:cxnSpLocks/>
          </p:cNvCxnSpPr>
          <p:nvPr/>
        </p:nvCxnSpPr>
        <p:spPr>
          <a:xfrm>
            <a:off x="4106160" y="4972353"/>
            <a:ext cx="1292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46289E-9851-EDA7-DF85-7BEF15E9A7B1}"/>
              </a:ext>
            </a:extLst>
          </p:cNvPr>
          <p:cNvCxnSpPr>
            <a:cxnSpLocks/>
          </p:cNvCxnSpPr>
          <p:nvPr/>
        </p:nvCxnSpPr>
        <p:spPr>
          <a:xfrm>
            <a:off x="5050296" y="6403368"/>
            <a:ext cx="60905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0AAC8409-CBD0-7C82-6349-5DA08905A387}"/>
              </a:ext>
            </a:extLst>
          </p:cNvPr>
          <p:cNvSpPr txBox="1"/>
          <p:nvPr/>
        </p:nvSpPr>
        <p:spPr>
          <a:xfrm>
            <a:off x="1370220" y="5574727"/>
            <a:ext cx="203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提出问题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8799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BFCE6-14E9-D2C1-8D1C-B96F9CC0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60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66C3B60C-4F75-4153-B431-A2544A06EFF4}"/>
              </a:ext>
            </a:extLst>
          </p:cNvPr>
          <p:cNvSpPr/>
          <p:nvPr/>
        </p:nvSpPr>
        <p:spPr>
          <a:xfrm>
            <a:off x="0" y="0"/>
            <a:ext cx="3239193" cy="6858000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C674789-B392-4F8A-9451-057B017AD48C}"/>
              </a:ext>
            </a:extLst>
          </p:cNvPr>
          <p:cNvGrpSpPr/>
          <p:nvPr/>
        </p:nvGrpSpPr>
        <p:grpSpPr>
          <a:xfrm>
            <a:off x="313153" y="1925843"/>
            <a:ext cx="430887" cy="3222811"/>
            <a:chOff x="272522" y="1667436"/>
            <a:chExt cx="430887" cy="3222811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E438A46-00A4-4D9C-9F82-662F7F78E820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8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2B4A6C29-C17E-45DF-A3BB-ADE7D6263379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74296763-5BBE-47D6-B4ED-43E1828173C7}"/>
              </a:ext>
            </a:extLst>
          </p:cNvPr>
          <p:cNvSpPr txBox="1"/>
          <p:nvPr/>
        </p:nvSpPr>
        <p:spPr>
          <a:xfrm>
            <a:off x="5961751" y="2343469"/>
            <a:ext cx="6745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Build the Momentum Assessing and Lifting Match Performance</a:t>
            </a:r>
            <a:endParaRPr lang="zh-CN" altLang="en-US" sz="36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2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9C8AF090-6501-4662-ACDD-3429AE49090D}"/>
              </a:ext>
            </a:extLst>
          </p:cNvPr>
          <p:cNvSpPr/>
          <p:nvPr/>
        </p:nvSpPr>
        <p:spPr>
          <a:xfrm>
            <a:off x="6620248" y="4400230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125B047-D4C4-4244-BE99-93BF52A9B20F}"/>
              </a:ext>
            </a:extLst>
          </p:cNvPr>
          <p:cNvSpPr txBox="1"/>
          <p:nvPr/>
        </p:nvSpPr>
        <p:spPr>
          <a:xfrm>
            <a:off x="9334677" y="6363454"/>
            <a:ext cx="264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MCM 2025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DF7C763-C22E-4DD8-AEE6-01AB4BD9555A}"/>
              </a:ext>
            </a:extLst>
          </p:cNvPr>
          <p:cNvGrpSpPr/>
          <p:nvPr/>
        </p:nvGrpSpPr>
        <p:grpSpPr>
          <a:xfrm>
            <a:off x="10880727" y="302986"/>
            <a:ext cx="990598" cy="147409"/>
            <a:chOff x="10936515" y="283029"/>
            <a:chExt cx="990598" cy="147409"/>
          </a:xfrm>
          <a:solidFill>
            <a:srgbClr val="E4E4E4"/>
          </a:solidFill>
        </p:grpSpPr>
        <p:sp>
          <p:nvSpPr>
            <p:cNvPr id="66" name="平行四边形 65">
              <a:extLst>
                <a:ext uri="{FF2B5EF4-FFF2-40B4-BE49-F238E27FC236}">
                  <a16:creationId xmlns:a16="http://schemas.microsoft.com/office/drawing/2014/main" id="{329C7389-E9DE-4439-A20A-E002F4A14F39}"/>
                </a:ext>
              </a:extLst>
            </p:cNvPr>
            <p:cNvSpPr/>
            <p:nvPr/>
          </p:nvSpPr>
          <p:spPr>
            <a:xfrm>
              <a:off x="1093651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>
              <a:extLst>
                <a:ext uri="{FF2B5EF4-FFF2-40B4-BE49-F238E27FC236}">
                  <a16:creationId xmlns:a16="http://schemas.microsoft.com/office/drawing/2014/main" id="{8FC5915A-97AB-4DE7-8E1F-E0BEA05AD034}"/>
                </a:ext>
              </a:extLst>
            </p:cNvPr>
            <p:cNvSpPr/>
            <p:nvPr/>
          </p:nvSpPr>
          <p:spPr>
            <a:xfrm>
              <a:off x="1100727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>
              <a:extLst>
                <a:ext uri="{FF2B5EF4-FFF2-40B4-BE49-F238E27FC236}">
                  <a16:creationId xmlns:a16="http://schemas.microsoft.com/office/drawing/2014/main" id="{206ACE7A-E6E0-4494-A5B4-FBCE49D3EF34}"/>
                </a:ext>
              </a:extLst>
            </p:cNvPr>
            <p:cNvSpPr/>
            <p:nvPr/>
          </p:nvSpPr>
          <p:spPr>
            <a:xfrm>
              <a:off x="1107802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05862A03-10F1-43DB-A5CB-6CB23A1ABA9F}"/>
                </a:ext>
              </a:extLst>
            </p:cNvPr>
            <p:cNvSpPr/>
            <p:nvPr/>
          </p:nvSpPr>
          <p:spPr>
            <a:xfrm>
              <a:off x="1114878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A47B0EEE-D5F4-4CD6-96F2-197D5B4531E2}"/>
                </a:ext>
              </a:extLst>
            </p:cNvPr>
            <p:cNvSpPr/>
            <p:nvPr/>
          </p:nvSpPr>
          <p:spPr>
            <a:xfrm>
              <a:off x="11219543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平行四边形 70">
              <a:extLst>
                <a:ext uri="{FF2B5EF4-FFF2-40B4-BE49-F238E27FC236}">
                  <a16:creationId xmlns:a16="http://schemas.microsoft.com/office/drawing/2014/main" id="{16283F9A-3E03-4BFB-BE8B-F7E031DE7E11}"/>
                </a:ext>
              </a:extLst>
            </p:cNvPr>
            <p:cNvSpPr/>
            <p:nvPr/>
          </p:nvSpPr>
          <p:spPr>
            <a:xfrm>
              <a:off x="11290300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68DF7840-93C0-40DB-966E-4CCD996D4DB2}"/>
                </a:ext>
              </a:extLst>
            </p:cNvPr>
            <p:cNvSpPr/>
            <p:nvPr/>
          </p:nvSpPr>
          <p:spPr>
            <a:xfrm>
              <a:off x="11361057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平行四边形 72">
              <a:extLst>
                <a:ext uri="{FF2B5EF4-FFF2-40B4-BE49-F238E27FC236}">
                  <a16:creationId xmlns:a16="http://schemas.microsoft.com/office/drawing/2014/main" id="{FD5DD549-9727-4EC4-B755-9CC52D8751A0}"/>
                </a:ext>
              </a:extLst>
            </p:cNvPr>
            <p:cNvSpPr/>
            <p:nvPr/>
          </p:nvSpPr>
          <p:spPr>
            <a:xfrm>
              <a:off x="11431814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平行四边形 73">
              <a:extLst>
                <a:ext uri="{FF2B5EF4-FFF2-40B4-BE49-F238E27FC236}">
                  <a16:creationId xmlns:a16="http://schemas.microsoft.com/office/drawing/2014/main" id="{C8D8F29C-2051-4B1C-A219-1FFEE2EAB423}"/>
                </a:ext>
              </a:extLst>
            </p:cNvPr>
            <p:cNvSpPr/>
            <p:nvPr/>
          </p:nvSpPr>
          <p:spPr>
            <a:xfrm>
              <a:off x="11502571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平行四边形 74">
              <a:extLst>
                <a:ext uri="{FF2B5EF4-FFF2-40B4-BE49-F238E27FC236}">
                  <a16:creationId xmlns:a16="http://schemas.microsoft.com/office/drawing/2014/main" id="{3D3A2AB5-C4AC-4E95-82FB-5693397FEEC6}"/>
                </a:ext>
              </a:extLst>
            </p:cNvPr>
            <p:cNvSpPr/>
            <p:nvPr/>
          </p:nvSpPr>
          <p:spPr>
            <a:xfrm>
              <a:off x="11573328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平行四边形 75">
              <a:extLst>
                <a:ext uri="{FF2B5EF4-FFF2-40B4-BE49-F238E27FC236}">
                  <a16:creationId xmlns:a16="http://schemas.microsoft.com/office/drawing/2014/main" id="{EA6A49E0-1E5E-4A59-B45E-39CFC94EC5CF}"/>
                </a:ext>
              </a:extLst>
            </p:cNvPr>
            <p:cNvSpPr/>
            <p:nvPr/>
          </p:nvSpPr>
          <p:spPr>
            <a:xfrm>
              <a:off x="1164408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平行四边形 76">
              <a:extLst>
                <a:ext uri="{FF2B5EF4-FFF2-40B4-BE49-F238E27FC236}">
                  <a16:creationId xmlns:a16="http://schemas.microsoft.com/office/drawing/2014/main" id="{47D61FF6-4E5D-4783-8E80-A98FC3A031E9}"/>
                </a:ext>
              </a:extLst>
            </p:cNvPr>
            <p:cNvSpPr/>
            <p:nvPr/>
          </p:nvSpPr>
          <p:spPr>
            <a:xfrm>
              <a:off x="1171484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平行四边形 77">
              <a:extLst>
                <a:ext uri="{FF2B5EF4-FFF2-40B4-BE49-F238E27FC236}">
                  <a16:creationId xmlns:a16="http://schemas.microsoft.com/office/drawing/2014/main" id="{0F37B428-2121-496D-8600-D3F29FC52E88}"/>
                </a:ext>
              </a:extLst>
            </p:cNvPr>
            <p:cNvSpPr/>
            <p:nvPr/>
          </p:nvSpPr>
          <p:spPr>
            <a:xfrm>
              <a:off x="1178559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平行四边形 78">
              <a:extLst>
                <a:ext uri="{FF2B5EF4-FFF2-40B4-BE49-F238E27FC236}">
                  <a16:creationId xmlns:a16="http://schemas.microsoft.com/office/drawing/2014/main" id="{0B8F79B3-23BC-4DE7-B12E-3443E299F534}"/>
                </a:ext>
              </a:extLst>
            </p:cNvPr>
            <p:cNvSpPr/>
            <p:nvPr/>
          </p:nvSpPr>
          <p:spPr>
            <a:xfrm>
              <a:off x="1185635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Picture 3" descr="A person playing tennis on a court&#10;&#10;Description automatically generated">
            <a:extLst>
              <a:ext uri="{FF2B5EF4-FFF2-40B4-BE49-F238E27FC236}">
                <a16:creationId xmlns:a16="http://schemas.microsoft.com/office/drawing/2014/main" id="{AEDA57B4-13FB-A165-0584-12A3FE7D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97"/>
          <a:stretch/>
        </p:blipFill>
        <p:spPr>
          <a:xfrm>
            <a:off x="1453750" y="2154001"/>
            <a:ext cx="3584080" cy="23487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7203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55868B1E-1169-4156-8DB1-E3C6880C8536}"/>
              </a:ext>
            </a:extLst>
          </p:cNvPr>
          <p:cNvSpPr txBox="1"/>
          <p:nvPr/>
        </p:nvSpPr>
        <p:spPr>
          <a:xfrm>
            <a:off x="1048338" y="324756"/>
            <a:ext cx="10363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Build the Momentum Assessing and Lifting Match Performance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en-US" altLang="zh-CN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latin typeface="Helvetica" pitchFamily="2" charset="0"/>
              </a:rPr>
              <a:t>模型与方法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zh-CN" altLang="en-US" sz="28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210B53-25A0-48EC-8B71-84685C464F81}"/>
              </a:ext>
            </a:extLst>
          </p:cNvPr>
          <p:cNvSpPr/>
          <p:nvPr/>
        </p:nvSpPr>
        <p:spPr>
          <a:xfrm>
            <a:off x="5859748" y="1342267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B9D343B0-9C3E-44C1-B4E9-4CDA939C3247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5DE5327-1EEA-36F4-66C0-5A721C79C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4" name="文本框 27">
            <a:extLst>
              <a:ext uri="{FF2B5EF4-FFF2-40B4-BE49-F238E27FC236}">
                <a16:creationId xmlns:a16="http://schemas.microsoft.com/office/drawing/2014/main" id="{4EFBE683-44EA-CC59-6882-279E164A4CEA}"/>
              </a:ext>
            </a:extLst>
          </p:cNvPr>
          <p:cNvSpPr txBox="1"/>
          <p:nvPr/>
        </p:nvSpPr>
        <p:spPr>
          <a:xfrm>
            <a:off x="790338" y="1696457"/>
            <a:ext cx="5439898" cy="735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核心模型：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Comparing Planning Momentum Model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（逻辑：正向定义再检验）</a:t>
            </a:r>
          </a:p>
        </p:txBody>
      </p:sp>
      <p:pic>
        <p:nvPicPr>
          <p:cNvPr id="7" name="Picture 6" descr="A table with numbers and a few points&#10;&#10;Description automatically generated with medium confidence">
            <a:extLst>
              <a:ext uri="{FF2B5EF4-FFF2-40B4-BE49-F238E27FC236}">
                <a16:creationId xmlns:a16="http://schemas.microsoft.com/office/drawing/2014/main" id="{D8372404-7974-A681-DE02-E27C12C5A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98" y="2091628"/>
            <a:ext cx="4446359" cy="2279226"/>
          </a:xfrm>
          <a:prstGeom prst="rect">
            <a:avLst/>
          </a:prstGeom>
        </p:spPr>
      </p:pic>
      <p:pic>
        <p:nvPicPr>
          <p:cNvPr id="12" name="Picture 11" descr="A table with text and a list of items&#10;&#10;Description automatically generated with medium confidence">
            <a:extLst>
              <a:ext uri="{FF2B5EF4-FFF2-40B4-BE49-F238E27FC236}">
                <a16:creationId xmlns:a16="http://schemas.microsoft.com/office/drawing/2014/main" id="{53AA9084-26BE-95F5-4B48-824D7CCB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99" y="3995829"/>
            <a:ext cx="4446360" cy="1816415"/>
          </a:xfrm>
          <a:prstGeom prst="rect">
            <a:avLst/>
          </a:prstGeom>
        </p:spPr>
      </p:pic>
      <p:sp>
        <p:nvSpPr>
          <p:cNvPr id="13" name="文本框 18">
            <a:extLst>
              <a:ext uri="{FF2B5EF4-FFF2-40B4-BE49-F238E27FC236}">
                <a16:creationId xmlns:a16="http://schemas.microsoft.com/office/drawing/2014/main" id="{27145B95-B5F6-2AD2-1727-E2B28D80DC7F}"/>
              </a:ext>
            </a:extLst>
          </p:cNvPr>
          <p:cNvSpPr txBox="1"/>
          <p:nvPr/>
        </p:nvSpPr>
        <p:spPr>
          <a:xfrm>
            <a:off x="126418" y="1649668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0FE6F784-2259-1992-C9ED-92B43B6FB66C}"/>
              </a:ext>
            </a:extLst>
          </p:cNvPr>
          <p:cNvSpPr txBox="1"/>
          <p:nvPr/>
        </p:nvSpPr>
        <p:spPr>
          <a:xfrm>
            <a:off x="126418" y="2383907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6" name="文本框 27">
            <a:extLst>
              <a:ext uri="{FF2B5EF4-FFF2-40B4-BE49-F238E27FC236}">
                <a16:creationId xmlns:a16="http://schemas.microsoft.com/office/drawing/2014/main" id="{E9E52B23-2679-E6A5-EF18-250B3829EA75}"/>
              </a:ext>
            </a:extLst>
          </p:cNvPr>
          <p:cNvSpPr txBox="1"/>
          <p:nvPr/>
        </p:nvSpPr>
        <p:spPr>
          <a:xfrm>
            <a:off x="790338" y="2418813"/>
            <a:ext cx="5439898" cy="140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随机性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检验：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Runs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Kolmogorov-Smirnov Test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（用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累计得分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作为统计变量。）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再去看两个选手的势头大小关系是否决定了下一场球谁赢</a:t>
            </a:r>
          </a:p>
        </p:txBody>
      </p:sp>
      <p:sp>
        <p:nvSpPr>
          <p:cNvPr id="18" name="文本框 18">
            <a:extLst>
              <a:ext uri="{FF2B5EF4-FFF2-40B4-BE49-F238E27FC236}">
                <a16:creationId xmlns:a16="http://schemas.microsoft.com/office/drawing/2014/main" id="{1C697553-933B-9D29-CB74-D2E8B0FEAD7D}"/>
              </a:ext>
            </a:extLst>
          </p:cNvPr>
          <p:cNvSpPr txBox="1"/>
          <p:nvPr/>
        </p:nvSpPr>
        <p:spPr>
          <a:xfrm>
            <a:off x="126418" y="3924547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id="{D446702E-1959-A3C2-5EB2-6C055EDEE606}"/>
              </a:ext>
            </a:extLst>
          </p:cNvPr>
          <p:cNvSpPr txBox="1"/>
          <p:nvPr/>
        </p:nvSpPr>
        <p:spPr>
          <a:xfrm>
            <a:off x="790338" y="3968427"/>
            <a:ext cx="5439898" cy="206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预测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波动的模型：转折点定义：选手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在过去决策树，随机森林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场比赛的得分与选手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在未来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场比赛的得分相差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分以上。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通过总犯错次数、杰出表现次数、破发球次数、分数之差来预测</a:t>
            </a:r>
          </a:p>
        </p:txBody>
      </p:sp>
      <p:sp>
        <p:nvSpPr>
          <p:cNvPr id="21" name="文本框 18">
            <a:extLst>
              <a:ext uri="{FF2B5EF4-FFF2-40B4-BE49-F238E27FC236}">
                <a16:creationId xmlns:a16="http://schemas.microsoft.com/office/drawing/2014/main" id="{E7DCAB69-F415-CF9D-2FDC-D096538B668B}"/>
              </a:ext>
            </a:extLst>
          </p:cNvPr>
          <p:cNvSpPr txBox="1"/>
          <p:nvPr/>
        </p:nvSpPr>
        <p:spPr>
          <a:xfrm>
            <a:off x="85822" y="6033672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5" name="文本框 27">
            <a:extLst>
              <a:ext uri="{FF2B5EF4-FFF2-40B4-BE49-F238E27FC236}">
                <a16:creationId xmlns:a16="http://schemas.microsoft.com/office/drawing/2014/main" id="{3E899252-E238-B565-1488-671D9B9CA27A}"/>
              </a:ext>
            </a:extLst>
          </p:cNvPr>
          <p:cNvSpPr txBox="1"/>
          <p:nvPr/>
        </p:nvSpPr>
        <p:spPr>
          <a:xfrm>
            <a:off x="783698" y="6093656"/>
            <a:ext cx="5439898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另外找了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men's group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women's group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的数据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7121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BABA27-51D3-4AAC-B2CC-D0FDB99B8B91}"/>
              </a:ext>
            </a:extLst>
          </p:cNvPr>
          <p:cNvSpPr/>
          <p:nvPr/>
        </p:nvSpPr>
        <p:spPr>
          <a:xfrm>
            <a:off x="7237926" y="1"/>
            <a:ext cx="4954073" cy="6858000"/>
          </a:xfrm>
          <a:prstGeom prst="rect">
            <a:avLst/>
          </a:prstGeom>
          <a:solidFill>
            <a:srgbClr val="3725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0CB6DFE-E398-4A49-980B-B2F7ADA3E0A6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492EA87-9540-40A5-A155-C6261A27AFDC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6D1F9F6-D4E0-496E-B40B-5DBB603723FA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DC17BDA-482B-477A-99DE-2C86A94678BC}"/>
                  </a:ext>
                </a:extLst>
              </p:cNvPr>
              <p:cNvSpPr txBox="1"/>
              <p:nvPr/>
            </p:nvSpPr>
            <p:spPr>
              <a:xfrm>
                <a:off x="1034911" y="1546085"/>
                <a:ext cx="5665904" cy="4900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TW" altLang="en-US" sz="1600" dirty="0"/>
                  <a:t>概述</a:t>
                </a:r>
                <a:r>
                  <a:rPr lang="zh-CN" altLang="en-US" sz="1600" dirty="0"/>
                  <a:t>：</a:t>
                </a:r>
                <a:r>
                  <a:rPr lang="zh-TW" altLang="en-US" sz="1600" dirty="0"/>
                  <a:t>能够利用样本数据推断样本来自的总体</a:t>
                </a:r>
                <a:r>
                  <a:rPr lang="zh-TW" altLang="en-US" sz="1600" b="1" dirty="0"/>
                  <a:t>是否服从某一理论分布</a:t>
                </a:r>
                <a:r>
                  <a:rPr lang="zh-TW" altLang="en-US" sz="1600" dirty="0"/>
                  <a:t>，是一种拟合优度的检验方法，适用于探索</a:t>
                </a:r>
                <a:r>
                  <a:rPr lang="zh-TW" altLang="en-US" sz="1600" b="1" dirty="0"/>
                  <a:t>连续型随机变量</a:t>
                </a:r>
                <a:r>
                  <a:rPr lang="zh-TW" altLang="en-US" sz="1600" dirty="0"/>
                  <a:t>的分布</a:t>
                </a:r>
                <a:r>
                  <a:rPr lang="zh-CN" altLang="en-US" sz="1600" dirty="0"/>
                  <a:t>。</a:t>
                </a:r>
                <a:endParaRPr lang="en-US" altLang="zh-CN" sz="1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dirty="0"/>
                  <a:t>单样本</a:t>
                </a:r>
                <a:r>
                  <a:rPr lang="en-US" altLang="zh-CN" sz="1600" dirty="0"/>
                  <a:t>K-S</a:t>
                </a:r>
                <a:r>
                  <a:rPr lang="zh-CN" altLang="en-US" sz="1600" dirty="0"/>
                  <a:t>检验</a:t>
                </a:r>
                <a:endParaRPr lang="en-US" altLang="zh-CN" sz="16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dirty="0"/>
                  <a:t>双样本</a:t>
                </a:r>
                <a:r>
                  <a:rPr lang="en-US" altLang="zh-CN" sz="1600" dirty="0"/>
                  <a:t>K-S</a:t>
                </a:r>
                <a:r>
                  <a:rPr lang="zh-CN" altLang="en-US" sz="1600" dirty="0"/>
                  <a:t>检验</a:t>
                </a:r>
                <a:endParaRPr lang="en-US" altLang="zh-CN" sz="16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e>
                      </m:func>
                    </m:oMath>
                  </m:oMathPara>
                </a14:m>
                <a:endParaRPr lang="en-US" altLang="zh-CN" sz="16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/>
                  <a:t>P</a:t>
                </a:r>
                <a:r>
                  <a:rPr lang="zh-CN" altLang="en-US" sz="1600" dirty="0"/>
                  <a:t>值：在零假设（两个分布相同）为真的情况下，观察到的统计量或更极端情况出现的概率。</a:t>
                </a:r>
                <a:r>
                  <a:rPr lang="en-US" altLang="zh-CN" sz="1600" dirty="0"/>
                  <a:t>P</a:t>
                </a:r>
                <a:r>
                  <a:rPr lang="zh-CN" altLang="en-US" sz="1600" dirty="0"/>
                  <a:t>值远小于常用显著性水平（如</a:t>
                </a:r>
                <a:r>
                  <a:rPr lang="en-US" altLang="zh-CN" sz="1600" dirty="0"/>
                  <a:t>0.05</a:t>
                </a:r>
                <a:r>
                  <a:rPr lang="zh-CN" altLang="en-US" sz="1600" dirty="0"/>
                  <a:t>或</a:t>
                </a:r>
                <a:r>
                  <a:rPr lang="en-US" altLang="zh-CN" sz="1600" dirty="0"/>
                  <a:t>0.01</a:t>
                </a:r>
                <a:r>
                  <a:rPr lang="zh-CN" altLang="en-US" sz="1600" dirty="0"/>
                  <a:t>）便意味着如果两个分布真的相同，那么得到这样或更极端统计量的概率极低。</a:t>
                </a:r>
                <a:endParaRPr lang="en-US" altLang="zh-CN" sz="16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dirty="0"/>
                  <a:t>*单样本</a:t>
                </a:r>
                <a:r>
                  <a:rPr lang="en-US" altLang="zh-CN" sz="1600" dirty="0"/>
                  <a:t>K-S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Test</a:t>
                </a:r>
                <a:r>
                  <a:rPr lang="zh-CN" altLang="en-US" sz="1600" dirty="0"/>
                  <a:t>仅用于假设分布函数完全指定的情况，也即，假设分布函数中不含有需要从样本中估出的参数</a:t>
                </a:r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DC17BDA-482B-477A-99DE-2C86A9467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11" y="1546085"/>
                <a:ext cx="5665904" cy="4900829"/>
              </a:xfrm>
              <a:prstGeom prst="rect">
                <a:avLst/>
              </a:prstGeom>
              <a:blipFill>
                <a:blip r:embed="rId4"/>
                <a:stretch>
                  <a:fillRect l="-671" r="-671" b="-142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4FADBBF3-FD12-42C0-8501-0806A37250F6}"/>
              </a:ext>
            </a:extLst>
          </p:cNvPr>
          <p:cNvSpPr/>
          <p:nvPr/>
        </p:nvSpPr>
        <p:spPr>
          <a:xfrm>
            <a:off x="1342551" y="1165563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E15BAF9-7EB4-46ED-92D9-D07D13775713}"/>
              </a:ext>
            </a:extLst>
          </p:cNvPr>
          <p:cNvSpPr txBox="1"/>
          <p:nvPr/>
        </p:nvSpPr>
        <p:spPr>
          <a:xfrm>
            <a:off x="1233660" y="408524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K-S Test</a:t>
            </a:r>
            <a:endParaRPr lang="zh-CN" altLang="en-US" sz="4000" spc="300" dirty="0">
              <a:solidFill>
                <a:srgbClr val="3725D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D10FBB1-CA23-DDE4-493C-E43E2E5D7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CBEAB27C-BE94-1AC5-823A-4FD912253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38" y="762467"/>
            <a:ext cx="3783248" cy="2915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C8B265-A0EA-B99C-0BD6-2B5EDDCF52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24"/>
          <a:stretch/>
        </p:blipFill>
        <p:spPr>
          <a:xfrm>
            <a:off x="7745596" y="4302690"/>
            <a:ext cx="3938732" cy="482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7E2F6-26BE-9CDC-468B-0D929534E2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3" r="411"/>
          <a:stretch/>
        </p:blipFill>
        <p:spPr>
          <a:xfrm>
            <a:off x="7823338" y="5148654"/>
            <a:ext cx="3783248" cy="4821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10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55868B1E-1169-4156-8DB1-E3C6880C8536}"/>
              </a:ext>
            </a:extLst>
          </p:cNvPr>
          <p:cNvSpPr txBox="1"/>
          <p:nvPr/>
        </p:nvSpPr>
        <p:spPr>
          <a:xfrm>
            <a:off x="1048338" y="324756"/>
            <a:ext cx="10363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Build the Momentum Assessing and Lifting Match Performance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en-US" altLang="zh-CN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可视化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zh-CN" altLang="en-US" sz="28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210B53-25A0-48EC-8B71-84685C464F81}"/>
              </a:ext>
            </a:extLst>
          </p:cNvPr>
          <p:cNvSpPr/>
          <p:nvPr/>
        </p:nvSpPr>
        <p:spPr>
          <a:xfrm>
            <a:off x="5859748" y="1342267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B9D343B0-9C3E-44C1-B4E9-4CDA939C3247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5DE5327-1EEA-36F4-66C0-5A721C79C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4" name="文本框 27">
            <a:extLst>
              <a:ext uri="{FF2B5EF4-FFF2-40B4-BE49-F238E27FC236}">
                <a16:creationId xmlns:a16="http://schemas.microsoft.com/office/drawing/2014/main" id="{4EFBE683-44EA-CC59-6882-279E164A4CEA}"/>
              </a:ext>
            </a:extLst>
          </p:cNvPr>
          <p:cNvSpPr txBox="1"/>
          <p:nvPr/>
        </p:nvSpPr>
        <p:spPr>
          <a:xfrm>
            <a:off x="790338" y="1818823"/>
            <a:ext cx="5439898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势头变化图，得分变化图</a:t>
            </a:r>
          </a:p>
        </p:txBody>
      </p:sp>
      <p:sp>
        <p:nvSpPr>
          <p:cNvPr id="13" name="文本框 18">
            <a:extLst>
              <a:ext uri="{FF2B5EF4-FFF2-40B4-BE49-F238E27FC236}">
                <a16:creationId xmlns:a16="http://schemas.microsoft.com/office/drawing/2014/main" id="{27145B95-B5F6-2AD2-1727-E2B28D80DC7F}"/>
              </a:ext>
            </a:extLst>
          </p:cNvPr>
          <p:cNvSpPr txBox="1"/>
          <p:nvPr/>
        </p:nvSpPr>
        <p:spPr>
          <a:xfrm>
            <a:off x="126418" y="1758839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0FE6F784-2259-1992-C9ED-92B43B6FB66C}"/>
              </a:ext>
            </a:extLst>
          </p:cNvPr>
          <p:cNvSpPr txBox="1"/>
          <p:nvPr/>
        </p:nvSpPr>
        <p:spPr>
          <a:xfrm>
            <a:off x="126418" y="2526408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8">
            <a:extLst>
              <a:ext uri="{FF2B5EF4-FFF2-40B4-BE49-F238E27FC236}">
                <a16:creationId xmlns:a16="http://schemas.microsoft.com/office/drawing/2014/main" id="{1C697553-933B-9D29-CB74-D2E8B0FEAD7D}"/>
              </a:ext>
            </a:extLst>
          </p:cNvPr>
          <p:cNvSpPr txBox="1"/>
          <p:nvPr/>
        </p:nvSpPr>
        <p:spPr>
          <a:xfrm>
            <a:off x="126418" y="3698921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id="{D446702E-1959-A3C2-5EB2-6C055EDEE606}"/>
              </a:ext>
            </a:extLst>
          </p:cNvPr>
          <p:cNvSpPr txBox="1"/>
          <p:nvPr/>
        </p:nvSpPr>
        <p:spPr>
          <a:xfrm>
            <a:off x="790338" y="3707176"/>
            <a:ext cx="5439898" cy="735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决策树和随机森林的混淆矩阵（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Confusion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Matrix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可视化转折点及转折点预测结果</a:t>
            </a:r>
          </a:p>
        </p:txBody>
      </p:sp>
      <p:pic>
        <p:nvPicPr>
          <p:cNvPr id="8" name="Picture 7" descr="A group of graphs showing different points&#10;&#10;Description automatically generated">
            <a:extLst>
              <a:ext uri="{FF2B5EF4-FFF2-40B4-BE49-F238E27FC236}">
                <a16:creationId xmlns:a16="http://schemas.microsoft.com/office/drawing/2014/main" id="{7E7A2DB1-2FB1-C256-A1A8-A5CC24C5A1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0" b="-645"/>
          <a:stretch/>
        </p:blipFill>
        <p:spPr>
          <a:xfrm>
            <a:off x="6985667" y="1617214"/>
            <a:ext cx="3453345" cy="4087764"/>
          </a:xfrm>
          <a:prstGeom prst="rect">
            <a:avLst/>
          </a:prstGeom>
        </p:spPr>
      </p:pic>
      <p:sp>
        <p:nvSpPr>
          <p:cNvPr id="9" name="文本框 27">
            <a:extLst>
              <a:ext uri="{FF2B5EF4-FFF2-40B4-BE49-F238E27FC236}">
                <a16:creationId xmlns:a16="http://schemas.microsoft.com/office/drawing/2014/main" id="{8D7C0686-7828-44D1-BA79-A58FB369A109}"/>
              </a:ext>
            </a:extLst>
          </p:cNvPr>
          <p:cNvSpPr txBox="1"/>
          <p:nvPr/>
        </p:nvSpPr>
        <p:spPr>
          <a:xfrm>
            <a:off x="790338" y="2552540"/>
            <a:ext cx="5439898" cy="735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可视化用最终的势头预测胜者的合理性。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轴势头差距，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轴得分差距。</a:t>
            </a:r>
          </a:p>
        </p:txBody>
      </p:sp>
      <p:pic>
        <p:nvPicPr>
          <p:cNvPr id="11" name="Picture 10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0C1CFAB0-5AD3-25C7-B7DB-B1A3C77D2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36" y="1930471"/>
            <a:ext cx="5710806" cy="3279473"/>
          </a:xfrm>
          <a:prstGeom prst="rect">
            <a:avLst/>
          </a:prstGeom>
        </p:spPr>
      </p:pic>
      <p:pic>
        <p:nvPicPr>
          <p:cNvPr id="22" name="Picture 21" descr="A grid of numbers and labels&#10;&#10;Description automatically generated">
            <a:extLst>
              <a:ext uri="{FF2B5EF4-FFF2-40B4-BE49-F238E27FC236}">
                <a16:creationId xmlns:a16="http://schemas.microsoft.com/office/drawing/2014/main" id="{7D19BFB8-7287-B0EF-317A-CF2A58B84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88" y="2020449"/>
            <a:ext cx="4144702" cy="4107696"/>
          </a:xfrm>
          <a:prstGeom prst="rect">
            <a:avLst/>
          </a:prstGeom>
        </p:spPr>
      </p:pic>
      <p:pic>
        <p:nvPicPr>
          <p:cNvPr id="24" name="Picture 2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ED4489F-3DA5-376E-3FAD-9F448591E4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44" y="1937325"/>
            <a:ext cx="5167790" cy="3196741"/>
          </a:xfrm>
          <a:prstGeom prst="rect">
            <a:avLst/>
          </a:prstGeom>
        </p:spPr>
      </p:pic>
      <p:pic>
        <p:nvPicPr>
          <p:cNvPr id="27" name="Picture 26" descr="A graph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7270886B-EC9E-BDF2-A150-F9F3BEBB2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38" y="2232270"/>
            <a:ext cx="4820796" cy="319598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B90BCC9-DE29-846E-3CEC-181589211497}"/>
              </a:ext>
            </a:extLst>
          </p:cNvPr>
          <p:cNvSpPr txBox="1"/>
          <p:nvPr/>
        </p:nvSpPr>
        <p:spPr>
          <a:xfrm>
            <a:off x="790338" y="4929712"/>
            <a:ext cx="5439898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敏感性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4028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BABA27-51D3-4AAC-B2CC-D0FDB99B8B91}"/>
              </a:ext>
            </a:extLst>
          </p:cNvPr>
          <p:cNvSpPr/>
          <p:nvPr/>
        </p:nvSpPr>
        <p:spPr>
          <a:xfrm>
            <a:off x="7237926" y="1"/>
            <a:ext cx="4954073" cy="6858000"/>
          </a:xfrm>
          <a:prstGeom prst="rect">
            <a:avLst/>
          </a:prstGeom>
          <a:solidFill>
            <a:srgbClr val="3725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0CB6DFE-E398-4A49-980B-B2F7ADA3E0A6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492EA87-9540-40A5-A155-C6261A27AFDC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6D1F9F6-D4E0-496E-B40B-5DBB603723FA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4FADBBF3-FD12-42C0-8501-0806A37250F6}"/>
              </a:ext>
            </a:extLst>
          </p:cNvPr>
          <p:cNvSpPr/>
          <p:nvPr/>
        </p:nvSpPr>
        <p:spPr>
          <a:xfrm>
            <a:off x="1342551" y="1165563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E15BAF9-7EB4-46ED-92D9-D07D13775713}"/>
              </a:ext>
            </a:extLst>
          </p:cNvPr>
          <p:cNvSpPr txBox="1"/>
          <p:nvPr/>
        </p:nvSpPr>
        <p:spPr>
          <a:xfrm>
            <a:off x="1233660" y="408524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混淆矩阵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D10FBB1-CA23-DDE4-493C-E43E2E5D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2" name="Picture 1" descr="A grid of numbers and labels&#10;&#10;Description automatically generated">
            <a:extLst>
              <a:ext uri="{FF2B5EF4-FFF2-40B4-BE49-F238E27FC236}">
                <a16:creationId xmlns:a16="http://schemas.microsoft.com/office/drawing/2014/main" id="{7E0B7EF5-C166-504C-3BBD-417BC3638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98" y="1337883"/>
            <a:ext cx="4354780" cy="4315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9576E-015E-FDC4-D746-57C615A3F9FF}"/>
              </a:ext>
            </a:extLst>
          </p:cNvPr>
          <p:cNvSpPr txBox="1"/>
          <p:nvPr/>
        </p:nvSpPr>
        <p:spPr>
          <a:xfrm>
            <a:off x="1233660" y="1789690"/>
            <a:ext cx="460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可视化预测质量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方便从两个指标入手分析预测质量</a:t>
            </a:r>
            <a:r>
              <a:rPr lang="zh-CN" altLang="en-US" dirty="0"/>
              <a:t>，</a:t>
            </a:r>
            <a:r>
              <a:rPr lang="zh-TW" altLang="en-US" dirty="0"/>
              <a:t>即查全率和查准率</a:t>
            </a:r>
            <a:r>
              <a:rPr lang="zh-CN" altLang="en-US" dirty="0"/>
              <a:t>（</a:t>
            </a:r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一个更直观的样式</a:t>
            </a:r>
            <a:r>
              <a:rPr lang="zh-CN" altLang="en-US" dirty="0"/>
              <a:t>：</a:t>
            </a:r>
            <a:endParaRPr lang="en-US" altLang="zh-TW" dirty="0"/>
          </a:p>
        </p:txBody>
      </p:sp>
      <p:pic>
        <p:nvPicPr>
          <p:cNvPr id="2050" name="Picture 2" descr="混淆矩阵-scikit-learn中文社区">
            <a:extLst>
              <a:ext uri="{FF2B5EF4-FFF2-40B4-BE49-F238E27FC236}">
                <a16:creationId xmlns:a16="http://schemas.microsoft.com/office/drawing/2014/main" id="{3A23109B-4654-E19F-4A71-B3CADB12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44" y="3612870"/>
            <a:ext cx="3913579" cy="293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962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55868B1E-1169-4156-8DB1-E3C6880C8536}"/>
              </a:ext>
            </a:extLst>
          </p:cNvPr>
          <p:cNvSpPr txBox="1"/>
          <p:nvPr/>
        </p:nvSpPr>
        <p:spPr>
          <a:xfrm>
            <a:off x="1048338" y="324756"/>
            <a:ext cx="10363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Build the Momentum Assessing and Lifting Match Performance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en-US" altLang="zh-CN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latin typeface="Helvetica" pitchFamily="2" charset="0"/>
              </a:rPr>
              <a:t>其他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zh-CN" altLang="en-US" sz="28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210B53-25A0-48EC-8B71-84685C464F81}"/>
              </a:ext>
            </a:extLst>
          </p:cNvPr>
          <p:cNvSpPr/>
          <p:nvPr/>
        </p:nvSpPr>
        <p:spPr>
          <a:xfrm>
            <a:off x="5859748" y="1342267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B9D343B0-9C3E-44C1-B4E9-4CDA939C3247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5DE5327-1EEA-36F4-66C0-5A721C79C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4" name="文本框 27">
            <a:extLst>
              <a:ext uri="{FF2B5EF4-FFF2-40B4-BE49-F238E27FC236}">
                <a16:creationId xmlns:a16="http://schemas.microsoft.com/office/drawing/2014/main" id="{4EFBE683-44EA-CC59-6882-279E164A4CEA}"/>
              </a:ext>
            </a:extLst>
          </p:cNvPr>
          <p:cNvSpPr txBox="1"/>
          <p:nvPr/>
        </p:nvSpPr>
        <p:spPr>
          <a:xfrm>
            <a:off x="790338" y="1818823"/>
            <a:ext cx="5439898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论文撰写：</a:t>
            </a:r>
            <a:r>
              <a:rPr lang="zh-CN" altLang="en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架构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清晰；有模型概览</a:t>
            </a:r>
          </a:p>
        </p:txBody>
      </p:sp>
      <p:sp>
        <p:nvSpPr>
          <p:cNvPr id="18" name="文本框 18">
            <a:extLst>
              <a:ext uri="{FF2B5EF4-FFF2-40B4-BE49-F238E27FC236}">
                <a16:creationId xmlns:a16="http://schemas.microsoft.com/office/drawing/2014/main" id="{1C697553-933B-9D29-CB74-D2E8B0FEAD7D}"/>
              </a:ext>
            </a:extLst>
          </p:cNvPr>
          <p:cNvSpPr txBox="1"/>
          <p:nvPr/>
        </p:nvSpPr>
        <p:spPr>
          <a:xfrm>
            <a:off x="126418" y="2366983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id="{D446702E-1959-A3C2-5EB2-6C055EDEE606}"/>
              </a:ext>
            </a:extLst>
          </p:cNvPr>
          <p:cNvSpPr txBox="1"/>
          <p:nvPr/>
        </p:nvSpPr>
        <p:spPr>
          <a:xfrm>
            <a:off x="765453" y="2415449"/>
            <a:ext cx="5439898" cy="735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建设性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意见：沿着相关性分析的结果分析即可，本文的意见中规中矩。</a:t>
            </a:r>
          </a:p>
        </p:txBody>
      </p:sp>
      <p:sp>
        <p:nvSpPr>
          <p:cNvPr id="21" name="文本框 18">
            <a:extLst>
              <a:ext uri="{FF2B5EF4-FFF2-40B4-BE49-F238E27FC236}">
                <a16:creationId xmlns:a16="http://schemas.microsoft.com/office/drawing/2014/main" id="{E7DCAB69-F415-CF9D-2FDC-D096538B668B}"/>
              </a:ext>
            </a:extLst>
          </p:cNvPr>
          <p:cNvSpPr txBox="1"/>
          <p:nvPr/>
        </p:nvSpPr>
        <p:spPr>
          <a:xfrm>
            <a:off x="126418" y="3359771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5" name="文本框 27">
            <a:extLst>
              <a:ext uri="{FF2B5EF4-FFF2-40B4-BE49-F238E27FC236}">
                <a16:creationId xmlns:a16="http://schemas.microsoft.com/office/drawing/2014/main" id="{3E899252-E238-B565-1488-671D9B9CA27A}"/>
              </a:ext>
            </a:extLst>
          </p:cNvPr>
          <p:cNvSpPr txBox="1"/>
          <p:nvPr/>
        </p:nvSpPr>
        <p:spPr>
          <a:xfrm>
            <a:off x="790339" y="3329190"/>
            <a:ext cx="5439898" cy="173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其他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因素：（同样中规中矩）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每个球员的特点（如常常开局得分多），需从过往比赛数据中得出。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的权重对于每个球员来说不一样。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水平高低。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 descr="A paper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1494E51F-EB84-2D9E-C5A1-80C1F7D6A7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63"/>
          <a:stretch/>
        </p:blipFill>
        <p:spPr>
          <a:xfrm>
            <a:off x="6011537" y="1582082"/>
            <a:ext cx="5765494" cy="2005070"/>
          </a:xfrm>
          <a:prstGeom prst="rect">
            <a:avLst/>
          </a:prstGeom>
        </p:spPr>
      </p:pic>
      <p:pic>
        <p:nvPicPr>
          <p:cNvPr id="8" name="Picture 7" descr="A black dotted lin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A4F100F1-7056-CF02-E0F3-8796E1A32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07640"/>
            <a:ext cx="5388134" cy="1601642"/>
          </a:xfrm>
          <a:prstGeom prst="rect">
            <a:avLst/>
          </a:prstGeom>
        </p:spPr>
      </p:pic>
      <p:pic>
        <p:nvPicPr>
          <p:cNvPr id="10" name="Picture 9" descr="A line of dots on a white background&#10;&#10;Description automatically generated">
            <a:extLst>
              <a:ext uri="{FF2B5EF4-FFF2-40B4-BE49-F238E27FC236}">
                <a16:creationId xmlns:a16="http://schemas.microsoft.com/office/drawing/2014/main" id="{DD935208-D9F9-272F-F89A-2EBAEB69F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887" y="5409282"/>
            <a:ext cx="5388133" cy="1258992"/>
          </a:xfrm>
          <a:prstGeom prst="rect">
            <a:avLst/>
          </a:prstGeom>
        </p:spPr>
      </p:pic>
      <p:pic>
        <p:nvPicPr>
          <p:cNvPr id="15" name="Picture 14" descr="A diagram of a model&#10;&#10;Description automatically generated">
            <a:extLst>
              <a:ext uri="{FF2B5EF4-FFF2-40B4-BE49-F238E27FC236}">
                <a16:creationId xmlns:a16="http://schemas.microsoft.com/office/drawing/2014/main" id="{BA3421B7-E5B5-5719-6077-1B92F23E97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93" y="1818823"/>
            <a:ext cx="5330148" cy="4342819"/>
          </a:xfrm>
          <a:prstGeom prst="rect">
            <a:avLst/>
          </a:prstGeom>
        </p:spPr>
      </p:pic>
      <p:sp>
        <p:nvSpPr>
          <p:cNvPr id="17" name="文本框 27">
            <a:extLst>
              <a:ext uri="{FF2B5EF4-FFF2-40B4-BE49-F238E27FC236}">
                <a16:creationId xmlns:a16="http://schemas.microsoft.com/office/drawing/2014/main" id="{1A8045DD-CB25-6FA0-D487-D384CBFE84DD}"/>
              </a:ext>
            </a:extLst>
          </p:cNvPr>
          <p:cNvSpPr txBox="1"/>
          <p:nvPr/>
        </p:nvSpPr>
        <p:spPr>
          <a:xfrm>
            <a:off x="790338" y="5240359"/>
            <a:ext cx="5439898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：让大模型完成绘图等的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python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4763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55868B1E-1169-4156-8DB1-E3C6880C8536}"/>
              </a:ext>
            </a:extLst>
          </p:cNvPr>
          <p:cNvSpPr txBox="1"/>
          <p:nvPr/>
        </p:nvSpPr>
        <p:spPr>
          <a:xfrm>
            <a:off x="1048338" y="324756"/>
            <a:ext cx="10363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Build the Momentum Assessing and Lifting Match Performance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：</a:t>
            </a:r>
            <a:endParaRPr lang="en-US" altLang="zh-CN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存在的问题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Helvetica" pitchFamily="2" charset="0"/>
              </a:rPr>
              <a:t>&amp;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疑惑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zh-CN" altLang="en-US" sz="28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210B53-25A0-48EC-8B71-84685C464F81}"/>
              </a:ext>
            </a:extLst>
          </p:cNvPr>
          <p:cNvSpPr/>
          <p:nvPr/>
        </p:nvSpPr>
        <p:spPr>
          <a:xfrm>
            <a:off x="5859748" y="1342267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B9D343B0-9C3E-44C1-B4E9-4CDA939C3247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5DE5327-1EEA-36F4-66C0-5A721C79C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4" name="文本框 27">
            <a:extLst>
              <a:ext uri="{FF2B5EF4-FFF2-40B4-BE49-F238E27FC236}">
                <a16:creationId xmlns:a16="http://schemas.microsoft.com/office/drawing/2014/main" id="{4EFBE683-44EA-CC59-6882-279E164A4CEA}"/>
              </a:ext>
            </a:extLst>
          </p:cNvPr>
          <p:cNvSpPr txBox="1"/>
          <p:nvPr/>
        </p:nvSpPr>
        <p:spPr>
          <a:xfrm>
            <a:off x="790338" y="1818823"/>
            <a:ext cx="5439898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势头的变化量定义并不符合直觉，有硬凑的嫌疑。</a:t>
            </a:r>
          </a:p>
        </p:txBody>
      </p:sp>
      <p:pic>
        <p:nvPicPr>
          <p:cNvPr id="7" name="Picture 6" descr="A table with numbers and a few points&#10;&#10;Description automatically generated with medium confidence">
            <a:extLst>
              <a:ext uri="{FF2B5EF4-FFF2-40B4-BE49-F238E27FC236}">
                <a16:creationId xmlns:a16="http://schemas.microsoft.com/office/drawing/2014/main" id="{D8372404-7974-A681-DE02-E27C12C5A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98" y="1319734"/>
            <a:ext cx="4446359" cy="2279226"/>
          </a:xfrm>
          <a:prstGeom prst="rect">
            <a:avLst/>
          </a:prstGeom>
        </p:spPr>
      </p:pic>
      <p:pic>
        <p:nvPicPr>
          <p:cNvPr id="12" name="Picture 11" descr="A table with text and a list of items&#10;&#10;Description automatically generated with medium confidence">
            <a:extLst>
              <a:ext uri="{FF2B5EF4-FFF2-40B4-BE49-F238E27FC236}">
                <a16:creationId xmlns:a16="http://schemas.microsoft.com/office/drawing/2014/main" id="{53AA9084-26BE-95F5-4B48-824D7CCBF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99" y="3223935"/>
            <a:ext cx="4446360" cy="1816415"/>
          </a:xfrm>
          <a:prstGeom prst="rect">
            <a:avLst/>
          </a:prstGeom>
        </p:spPr>
      </p:pic>
      <p:sp>
        <p:nvSpPr>
          <p:cNvPr id="13" name="文本框 18">
            <a:extLst>
              <a:ext uri="{FF2B5EF4-FFF2-40B4-BE49-F238E27FC236}">
                <a16:creationId xmlns:a16="http://schemas.microsoft.com/office/drawing/2014/main" id="{27145B95-B5F6-2AD2-1727-E2B28D80DC7F}"/>
              </a:ext>
            </a:extLst>
          </p:cNvPr>
          <p:cNvSpPr txBox="1"/>
          <p:nvPr/>
        </p:nvSpPr>
        <p:spPr>
          <a:xfrm>
            <a:off x="126418" y="1758839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Q1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0FE6F784-2259-1992-C9ED-92B43B6FB66C}"/>
              </a:ext>
            </a:extLst>
          </p:cNvPr>
          <p:cNvSpPr txBox="1"/>
          <p:nvPr/>
        </p:nvSpPr>
        <p:spPr>
          <a:xfrm>
            <a:off x="126418" y="2562323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6" name="文本框 27">
            <a:extLst>
              <a:ext uri="{FF2B5EF4-FFF2-40B4-BE49-F238E27FC236}">
                <a16:creationId xmlns:a16="http://schemas.microsoft.com/office/drawing/2014/main" id="{E9E52B23-2679-E6A5-EF18-250B3829EA75}"/>
              </a:ext>
            </a:extLst>
          </p:cNvPr>
          <p:cNvSpPr txBox="1"/>
          <p:nvPr/>
        </p:nvSpPr>
        <p:spPr>
          <a:xfrm>
            <a:off x="790338" y="2620979"/>
            <a:ext cx="5439898" cy="735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题目要求判断波动和连胜是否随机，而论文只是对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累计得分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进行了随机性检验。</a:t>
            </a:r>
          </a:p>
        </p:txBody>
      </p:sp>
      <p:sp>
        <p:nvSpPr>
          <p:cNvPr id="18" name="文本框 18">
            <a:extLst>
              <a:ext uri="{FF2B5EF4-FFF2-40B4-BE49-F238E27FC236}">
                <a16:creationId xmlns:a16="http://schemas.microsoft.com/office/drawing/2014/main" id="{1C697553-933B-9D29-CB74-D2E8B0FEAD7D}"/>
              </a:ext>
            </a:extLst>
          </p:cNvPr>
          <p:cNvSpPr txBox="1"/>
          <p:nvPr/>
        </p:nvSpPr>
        <p:spPr>
          <a:xfrm>
            <a:off x="126416" y="3608922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" name="文本框 27">
            <a:extLst>
              <a:ext uri="{FF2B5EF4-FFF2-40B4-BE49-F238E27FC236}">
                <a16:creationId xmlns:a16="http://schemas.microsoft.com/office/drawing/2014/main" id="{5B4161AB-2781-A05F-BA77-861D4BEFA6CC}"/>
              </a:ext>
            </a:extLst>
          </p:cNvPr>
          <p:cNvSpPr txBox="1"/>
          <p:nvPr/>
        </p:nvSpPr>
        <p:spPr>
          <a:xfrm>
            <a:off x="790338" y="5288281"/>
            <a:ext cx="5439898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敏感性分析的意义</a:t>
            </a: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8DF434CC-1139-6BA1-2535-B9F02270A908}"/>
              </a:ext>
            </a:extLst>
          </p:cNvPr>
          <p:cNvSpPr txBox="1"/>
          <p:nvPr/>
        </p:nvSpPr>
        <p:spPr>
          <a:xfrm>
            <a:off x="790338" y="3695550"/>
            <a:ext cx="5439898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相关性分析的过程被忽略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2E601D-10B9-FA1A-85A4-1E3B01CA7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" y="4220990"/>
            <a:ext cx="6794414" cy="806233"/>
          </a:xfrm>
          <a:prstGeom prst="rect">
            <a:avLst/>
          </a:prstGeom>
        </p:spPr>
      </p:pic>
      <p:pic>
        <p:nvPicPr>
          <p:cNvPr id="3" name="Picture 2" descr="A graph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DD0ECFCC-5C31-9C58-7EC4-B280D0703C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79" y="2020449"/>
            <a:ext cx="4820796" cy="3195980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D53C6DB0-A6E3-DCC0-9E79-2D2000FFF799}"/>
              </a:ext>
            </a:extLst>
          </p:cNvPr>
          <p:cNvSpPr txBox="1"/>
          <p:nvPr/>
        </p:nvSpPr>
        <p:spPr>
          <a:xfrm>
            <a:off x="790338" y="5929431"/>
            <a:ext cx="5439898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没有做数据预处理！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（其实数据是有</a:t>
            </a:r>
            <a:r>
              <a:rPr lang="zh-CN" altLang="en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缺失的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2654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公众号：陈西设计之家。微信搜索即可。更多免费PPT模版教程等都可以在公众号内获取。PPT高端定制/发布会PPT设计微信：2090298045【陈西】" descr="建筑的设计&#10;&#10;描述已自动生成">
            <a:extLst>
              <a:ext uri="{FF2B5EF4-FFF2-40B4-BE49-F238E27FC236}">
                <a16:creationId xmlns:a16="http://schemas.microsoft.com/office/drawing/2014/main" id="{7DEC8CE3-1C5E-417D-B558-3663AFB6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7829" b="6690"/>
          <a:stretch>
            <a:fillRect/>
          </a:stretch>
        </p:blipFill>
        <p:spPr>
          <a:xfrm>
            <a:off x="7692572" y="0"/>
            <a:ext cx="4499428" cy="5862342"/>
          </a:xfrm>
          <a:custGeom>
            <a:avLst/>
            <a:gdLst>
              <a:gd name="connsiteX0" fmla="*/ 0 w 4499428"/>
              <a:gd name="connsiteY0" fmla="*/ 0 h 5862342"/>
              <a:gd name="connsiteX1" fmla="*/ 4499428 w 4499428"/>
              <a:gd name="connsiteY1" fmla="*/ 0 h 5862342"/>
              <a:gd name="connsiteX2" fmla="*/ 4499428 w 4499428"/>
              <a:gd name="connsiteY2" fmla="*/ 5862342 h 5862342"/>
              <a:gd name="connsiteX3" fmla="*/ 0 w 4499428"/>
              <a:gd name="connsiteY3" fmla="*/ 5862342 h 586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9428" h="5862342">
                <a:moveTo>
                  <a:pt x="0" y="0"/>
                </a:moveTo>
                <a:lnTo>
                  <a:pt x="4499428" y="0"/>
                </a:lnTo>
                <a:lnTo>
                  <a:pt x="4499428" y="5862342"/>
                </a:lnTo>
                <a:lnTo>
                  <a:pt x="0" y="5862342"/>
                </a:lnTo>
                <a:close/>
              </a:path>
            </a:pathLst>
          </a:cu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CE120ADF-83EB-4028-8F4E-0732431E8402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F9B3091-8EA8-4E61-8F11-933B14653D45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08708C5-3F56-4604-AAF8-6409629DE1C8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2950F3A-299F-4CD5-99E6-0ABBE67760AB}"/>
              </a:ext>
            </a:extLst>
          </p:cNvPr>
          <p:cNvSpPr txBox="1"/>
          <p:nvPr/>
        </p:nvSpPr>
        <p:spPr>
          <a:xfrm>
            <a:off x="1224424" y="2041995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4000" spc="3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DD18448-E553-4745-A0AF-2C3EDB4766A9}"/>
              </a:ext>
            </a:extLst>
          </p:cNvPr>
          <p:cNvSpPr/>
          <p:nvPr/>
        </p:nvSpPr>
        <p:spPr>
          <a:xfrm>
            <a:off x="1342551" y="3792855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0DC75F8-5A4A-4C8B-BB43-136FF117657D}"/>
              </a:ext>
            </a:extLst>
          </p:cNvPr>
          <p:cNvSpPr txBox="1"/>
          <p:nvPr/>
        </p:nvSpPr>
        <p:spPr>
          <a:xfrm>
            <a:off x="1233659" y="2798316"/>
            <a:ext cx="5022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优秀论文分析</a:t>
            </a:r>
            <a:r>
              <a:rPr lang="en-US" altLang="zh-CN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-O</a:t>
            </a:r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奖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D57AE386-2028-85FC-1407-21CD7AF91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4" name="Picture 3" descr="A green smoke coming out of a black background&#10;&#10;Description automatically generated">
            <a:extLst>
              <a:ext uri="{FF2B5EF4-FFF2-40B4-BE49-F238E27FC236}">
                <a16:creationId xmlns:a16="http://schemas.microsoft.com/office/drawing/2014/main" id="{227B6205-1B5C-722D-7E8F-C72A5A977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68" y="4144871"/>
            <a:ext cx="3637324" cy="1303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73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66C3B60C-4F75-4153-B431-A2544A06EFF4}"/>
              </a:ext>
            </a:extLst>
          </p:cNvPr>
          <p:cNvSpPr/>
          <p:nvPr/>
        </p:nvSpPr>
        <p:spPr>
          <a:xfrm>
            <a:off x="0" y="0"/>
            <a:ext cx="3239193" cy="6858000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C674789-B392-4F8A-9451-057B017AD48C}"/>
              </a:ext>
            </a:extLst>
          </p:cNvPr>
          <p:cNvGrpSpPr/>
          <p:nvPr/>
        </p:nvGrpSpPr>
        <p:grpSpPr>
          <a:xfrm>
            <a:off x="313153" y="1925843"/>
            <a:ext cx="430887" cy="3222811"/>
            <a:chOff x="272522" y="1667436"/>
            <a:chExt cx="430887" cy="3222811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E438A46-00A4-4D9C-9F82-662F7F78E820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8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2B4A6C29-C17E-45DF-A3BB-ADE7D6263379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74296763-5BBE-47D6-B4ED-43E1828173C7}"/>
              </a:ext>
            </a:extLst>
          </p:cNvPr>
          <p:cNvSpPr txBox="1"/>
          <p:nvPr/>
        </p:nvSpPr>
        <p:spPr>
          <a:xfrm>
            <a:off x="5371962" y="2736502"/>
            <a:ext cx="6820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Command the Flow: Analysis and Prediction of</a:t>
            </a:r>
          </a:p>
          <a:p>
            <a:r>
              <a:rPr lang="en-US" altLang="zh-CN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Momentum in Tennis Matches</a:t>
            </a:r>
            <a:endParaRPr lang="zh-CN" altLang="en-US" sz="28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2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9C8AF090-6501-4662-ACDD-3429AE49090D}"/>
              </a:ext>
            </a:extLst>
          </p:cNvPr>
          <p:cNvSpPr/>
          <p:nvPr/>
        </p:nvSpPr>
        <p:spPr>
          <a:xfrm>
            <a:off x="6620248" y="4400230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125B047-D4C4-4244-BE99-93BF52A9B20F}"/>
              </a:ext>
            </a:extLst>
          </p:cNvPr>
          <p:cNvSpPr txBox="1"/>
          <p:nvPr/>
        </p:nvSpPr>
        <p:spPr>
          <a:xfrm>
            <a:off x="9334677" y="6363454"/>
            <a:ext cx="264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MCM 2025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DF7C763-C22E-4DD8-AEE6-01AB4BD9555A}"/>
              </a:ext>
            </a:extLst>
          </p:cNvPr>
          <p:cNvGrpSpPr/>
          <p:nvPr/>
        </p:nvGrpSpPr>
        <p:grpSpPr>
          <a:xfrm>
            <a:off x="10880727" y="302986"/>
            <a:ext cx="990598" cy="147409"/>
            <a:chOff x="10936515" y="283029"/>
            <a:chExt cx="990598" cy="147409"/>
          </a:xfrm>
          <a:solidFill>
            <a:srgbClr val="E4E4E4"/>
          </a:solidFill>
        </p:grpSpPr>
        <p:sp>
          <p:nvSpPr>
            <p:cNvPr id="66" name="平行四边形 65">
              <a:extLst>
                <a:ext uri="{FF2B5EF4-FFF2-40B4-BE49-F238E27FC236}">
                  <a16:creationId xmlns:a16="http://schemas.microsoft.com/office/drawing/2014/main" id="{329C7389-E9DE-4439-A20A-E002F4A14F39}"/>
                </a:ext>
              </a:extLst>
            </p:cNvPr>
            <p:cNvSpPr/>
            <p:nvPr/>
          </p:nvSpPr>
          <p:spPr>
            <a:xfrm>
              <a:off x="1093651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>
              <a:extLst>
                <a:ext uri="{FF2B5EF4-FFF2-40B4-BE49-F238E27FC236}">
                  <a16:creationId xmlns:a16="http://schemas.microsoft.com/office/drawing/2014/main" id="{8FC5915A-97AB-4DE7-8E1F-E0BEA05AD034}"/>
                </a:ext>
              </a:extLst>
            </p:cNvPr>
            <p:cNvSpPr/>
            <p:nvPr/>
          </p:nvSpPr>
          <p:spPr>
            <a:xfrm>
              <a:off x="1100727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>
              <a:extLst>
                <a:ext uri="{FF2B5EF4-FFF2-40B4-BE49-F238E27FC236}">
                  <a16:creationId xmlns:a16="http://schemas.microsoft.com/office/drawing/2014/main" id="{206ACE7A-E6E0-4494-A5B4-FBCE49D3EF34}"/>
                </a:ext>
              </a:extLst>
            </p:cNvPr>
            <p:cNvSpPr/>
            <p:nvPr/>
          </p:nvSpPr>
          <p:spPr>
            <a:xfrm>
              <a:off x="1107802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05862A03-10F1-43DB-A5CB-6CB23A1ABA9F}"/>
                </a:ext>
              </a:extLst>
            </p:cNvPr>
            <p:cNvSpPr/>
            <p:nvPr/>
          </p:nvSpPr>
          <p:spPr>
            <a:xfrm>
              <a:off x="1114878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A47B0EEE-D5F4-4CD6-96F2-197D5B4531E2}"/>
                </a:ext>
              </a:extLst>
            </p:cNvPr>
            <p:cNvSpPr/>
            <p:nvPr/>
          </p:nvSpPr>
          <p:spPr>
            <a:xfrm>
              <a:off x="11219543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平行四边形 70">
              <a:extLst>
                <a:ext uri="{FF2B5EF4-FFF2-40B4-BE49-F238E27FC236}">
                  <a16:creationId xmlns:a16="http://schemas.microsoft.com/office/drawing/2014/main" id="{16283F9A-3E03-4BFB-BE8B-F7E031DE7E11}"/>
                </a:ext>
              </a:extLst>
            </p:cNvPr>
            <p:cNvSpPr/>
            <p:nvPr/>
          </p:nvSpPr>
          <p:spPr>
            <a:xfrm>
              <a:off x="11290300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68DF7840-93C0-40DB-966E-4CCD996D4DB2}"/>
                </a:ext>
              </a:extLst>
            </p:cNvPr>
            <p:cNvSpPr/>
            <p:nvPr/>
          </p:nvSpPr>
          <p:spPr>
            <a:xfrm>
              <a:off x="11361057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平行四边形 72">
              <a:extLst>
                <a:ext uri="{FF2B5EF4-FFF2-40B4-BE49-F238E27FC236}">
                  <a16:creationId xmlns:a16="http://schemas.microsoft.com/office/drawing/2014/main" id="{FD5DD549-9727-4EC4-B755-9CC52D8751A0}"/>
                </a:ext>
              </a:extLst>
            </p:cNvPr>
            <p:cNvSpPr/>
            <p:nvPr/>
          </p:nvSpPr>
          <p:spPr>
            <a:xfrm>
              <a:off x="11431814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平行四边形 73">
              <a:extLst>
                <a:ext uri="{FF2B5EF4-FFF2-40B4-BE49-F238E27FC236}">
                  <a16:creationId xmlns:a16="http://schemas.microsoft.com/office/drawing/2014/main" id="{C8D8F29C-2051-4B1C-A219-1FFEE2EAB423}"/>
                </a:ext>
              </a:extLst>
            </p:cNvPr>
            <p:cNvSpPr/>
            <p:nvPr/>
          </p:nvSpPr>
          <p:spPr>
            <a:xfrm>
              <a:off x="11502571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平行四边形 74">
              <a:extLst>
                <a:ext uri="{FF2B5EF4-FFF2-40B4-BE49-F238E27FC236}">
                  <a16:creationId xmlns:a16="http://schemas.microsoft.com/office/drawing/2014/main" id="{3D3A2AB5-C4AC-4E95-82FB-5693397FEEC6}"/>
                </a:ext>
              </a:extLst>
            </p:cNvPr>
            <p:cNvSpPr/>
            <p:nvPr/>
          </p:nvSpPr>
          <p:spPr>
            <a:xfrm>
              <a:off x="11573328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平行四边形 75">
              <a:extLst>
                <a:ext uri="{FF2B5EF4-FFF2-40B4-BE49-F238E27FC236}">
                  <a16:creationId xmlns:a16="http://schemas.microsoft.com/office/drawing/2014/main" id="{EA6A49E0-1E5E-4A59-B45E-39CFC94EC5CF}"/>
                </a:ext>
              </a:extLst>
            </p:cNvPr>
            <p:cNvSpPr/>
            <p:nvPr/>
          </p:nvSpPr>
          <p:spPr>
            <a:xfrm>
              <a:off x="1164408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平行四边形 76">
              <a:extLst>
                <a:ext uri="{FF2B5EF4-FFF2-40B4-BE49-F238E27FC236}">
                  <a16:creationId xmlns:a16="http://schemas.microsoft.com/office/drawing/2014/main" id="{47D61FF6-4E5D-4783-8E80-A98FC3A031E9}"/>
                </a:ext>
              </a:extLst>
            </p:cNvPr>
            <p:cNvSpPr/>
            <p:nvPr/>
          </p:nvSpPr>
          <p:spPr>
            <a:xfrm>
              <a:off x="1171484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平行四边形 77">
              <a:extLst>
                <a:ext uri="{FF2B5EF4-FFF2-40B4-BE49-F238E27FC236}">
                  <a16:creationId xmlns:a16="http://schemas.microsoft.com/office/drawing/2014/main" id="{0F37B428-2121-496D-8600-D3F29FC52E88}"/>
                </a:ext>
              </a:extLst>
            </p:cNvPr>
            <p:cNvSpPr/>
            <p:nvPr/>
          </p:nvSpPr>
          <p:spPr>
            <a:xfrm>
              <a:off x="1178559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平行四边形 78">
              <a:extLst>
                <a:ext uri="{FF2B5EF4-FFF2-40B4-BE49-F238E27FC236}">
                  <a16:creationId xmlns:a16="http://schemas.microsoft.com/office/drawing/2014/main" id="{0B8F79B3-23BC-4DE7-B12E-3443E299F534}"/>
                </a:ext>
              </a:extLst>
            </p:cNvPr>
            <p:cNvSpPr/>
            <p:nvPr/>
          </p:nvSpPr>
          <p:spPr>
            <a:xfrm>
              <a:off x="1185635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icture 2" descr="A diagram of a model&#10;&#10;Description automatically generated">
            <a:extLst>
              <a:ext uri="{FF2B5EF4-FFF2-40B4-BE49-F238E27FC236}">
                <a16:creationId xmlns:a16="http://schemas.microsoft.com/office/drawing/2014/main" id="{58E8F8D8-0134-1697-11A5-C1683C49F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7" y="2675000"/>
            <a:ext cx="4609733" cy="16319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9942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70751BE1-399F-4EB0-9B27-E3DD4357A537}"/>
              </a:ext>
            </a:extLst>
          </p:cNvPr>
          <p:cNvSpPr/>
          <p:nvPr/>
        </p:nvSpPr>
        <p:spPr>
          <a:xfrm>
            <a:off x="8357582" y="0"/>
            <a:ext cx="3812647" cy="6858000"/>
          </a:xfrm>
          <a:custGeom>
            <a:avLst/>
            <a:gdLst>
              <a:gd name="connsiteX0" fmla="*/ 1062140 w 3812647"/>
              <a:gd name="connsiteY0" fmla="*/ 0 h 6858000"/>
              <a:gd name="connsiteX1" fmla="*/ 3812647 w 3812647"/>
              <a:gd name="connsiteY1" fmla="*/ 0 h 6858000"/>
              <a:gd name="connsiteX2" fmla="*/ 3812647 w 3812647"/>
              <a:gd name="connsiteY2" fmla="*/ 6858000 h 6858000"/>
              <a:gd name="connsiteX3" fmla="*/ 0 w 3812647"/>
              <a:gd name="connsiteY3" fmla="*/ 6858000 h 6858000"/>
              <a:gd name="connsiteX4" fmla="*/ 50624 w 3812647"/>
              <a:gd name="connsiteY4" fmla="*/ 6827573 h 6858000"/>
              <a:gd name="connsiteX5" fmla="*/ 1777019 w 3812647"/>
              <a:gd name="connsiteY5" fmla="*/ 2857280 h 6858000"/>
              <a:gd name="connsiteX6" fmla="*/ 1131548 w 3812647"/>
              <a:gd name="connsiteY6" fmla="*/ 1164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2647" h="6858000">
                <a:moveTo>
                  <a:pt x="1062140" y="0"/>
                </a:moveTo>
                <a:lnTo>
                  <a:pt x="3812647" y="0"/>
                </a:lnTo>
                <a:lnTo>
                  <a:pt x="3812647" y="6858000"/>
                </a:lnTo>
                <a:lnTo>
                  <a:pt x="0" y="6858000"/>
                </a:lnTo>
                <a:lnTo>
                  <a:pt x="50624" y="6827573"/>
                </a:lnTo>
                <a:cubicBezTo>
                  <a:pt x="1065154" y="6173445"/>
                  <a:pt x="1777019" y="4642088"/>
                  <a:pt x="1777019" y="2857280"/>
                </a:cubicBezTo>
                <a:cubicBezTo>
                  <a:pt x="1777019" y="1816142"/>
                  <a:pt x="1534787" y="861248"/>
                  <a:pt x="1131548" y="116415"/>
                </a:cubicBezTo>
                <a:close/>
              </a:path>
            </a:pathLst>
          </a:cu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7F5AD18-5187-4299-BD95-29E0088E6598}"/>
              </a:ext>
            </a:extLst>
          </p:cNvPr>
          <p:cNvSpPr/>
          <p:nvPr/>
        </p:nvSpPr>
        <p:spPr>
          <a:xfrm>
            <a:off x="10269120" y="5681841"/>
            <a:ext cx="922713" cy="922713"/>
          </a:xfrm>
          <a:prstGeom prst="ellipse">
            <a:avLst/>
          </a:prstGeom>
          <a:solidFill>
            <a:srgbClr val="3725D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BB2404-ACA9-4B6F-8EDF-AC3193274948}"/>
              </a:ext>
            </a:extLst>
          </p:cNvPr>
          <p:cNvSpPr/>
          <p:nvPr/>
        </p:nvSpPr>
        <p:spPr>
          <a:xfrm>
            <a:off x="10094068" y="6519635"/>
            <a:ext cx="169837" cy="169837"/>
          </a:xfrm>
          <a:prstGeom prst="ellipse">
            <a:avLst/>
          </a:prstGeom>
          <a:solidFill>
            <a:srgbClr val="3725D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26FE6E8D-0E17-4941-BD5D-28C62C2B1816}"/>
              </a:ext>
            </a:extLst>
          </p:cNvPr>
          <p:cNvSpPr/>
          <p:nvPr/>
        </p:nvSpPr>
        <p:spPr>
          <a:xfrm>
            <a:off x="10527847" y="5960427"/>
            <a:ext cx="405258" cy="365540"/>
          </a:xfrm>
          <a:custGeom>
            <a:avLst/>
            <a:gdLst>
              <a:gd name="connsiteX0" fmla="*/ 322758 w 583303"/>
              <a:gd name="connsiteY0" fmla="*/ 183612 h 526137"/>
              <a:gd name="connsiteX1" fmla="*/ 325796 w 583303"/>
              <a:gd name="connsiteY1" fmla="*/ 183612 h 526137"/>
              <a:gd name="connsiteX2" fmla="*/ 334152 w 583303"/>
              <a:gd name="connsiteY2" fmla="*/ 183612 h 526137"/>
              <a:gd name="connsiteX3" fmla="*/ 337190 w 583303"/>
              <a:gd name="connsiteY3" fmla="*/ 183612 h 526137"/>
              <a:gd name="connsiteX4" fmla="*/ 338709 w 583303"/>
              <a:gd name="connsiteY4" fmla="*/ 186647 h 526137"/>
              <a:gd name="connsiteX5" fmla="*/ 365295 w 583303"/>
              <a:gd name="connsiteY5" fmla="*/ 210923 h 526137"/>
              <a:gd name="connsiteX6" fmla="*/ 370612 w 583303"/>
              <a:gd name="connsiteY6" fmla="*/ 212440 h 526137"/>
              <a:gd name="connsiteX7" fmla="*/ 367574 w 583303"/>
              <a:gd name="connsiteY7" fmla="*/ 216992 h 526137"/>
              <a:gd name="connsiteX8" fmla="*/ 361497 w 583303"/>
              <a:gd name="connsiteY8" fmla="*/ 234441 h 526137"/>
              <a:gd name="connsiteX9" fmla="*/ 361497 w 583303"/>
              <a:gd name="connsiteY9" fmla="*/ 240510 h 526137"/>
              <a:gd name="connsiteX10" fmla="*/ 361497 w 583303"/>
              <a:gd name="connsiteY10" fmla="*/ 242786 h 526137"/>
              <a:gd name="connsiteX11" fmla="*/ 359218 w 583303"/>
              <a:gd name="connsiteY11" fmla="*/ 244303 h 526137"/>
              <a:gd name="connsiteX12" fmla="*/ 337950 w 583303"/>
              <a:gd name="connsiteY12" fmla="*/ 275408 h 526137"/>
              <a:gd name="connsiteX13" fmla="*/ 337950 w 583303"/>
              <a:gd name="connsiteY13" fmla="*/ 277683 h 526137"/>
              <a:gd name="connsiteX14" fmla="*/ 337190 w 583303"/>
              <a:gd name="connsiteY14" fmla="*/ 280718 h 526137"/>
              <a:gd name="connsiteX15" fmla="*/ 332632 w 583303"/>
              <a:gd name="connsiteY15" fmla="*/ 280718 h 526137"/>
              <a:gd name="connsiteX16" fmla="*/ 329594 w 583303"/>
              <a:gd name="connsiteY16" fmla="*/ 280718 h 526137"/>
              <a:gd name="connsiteX17" fmla="*/ 329594 w 583303"/>
              <a:gd name="connsiteY17" fmla="*/ 277683 h 526137"/>
              <a:gd name="connsiteX18" fmla="*/ 329594 w 583303"/>
              <a:gd name="connsiteY18" fmla="*/ 273890 h 526137"/>
              <a:gd name="connsiteX19" fmla="*/ 353901 w 583303"/>
              <a:gd name="connsiteY19" fmla="*/ 238234 h 526137"/>
              <a:gd name="connsiteX20" fmla="*/ 353901 w 583303"/>
              <a:gd name="connsiteY20" fmla="*/ 233682 h 526137"/>
              <a:gd name="connsiteX21" fmla="*/ 358459 w 583303"/>
              <a:gd name="connsiteY21" fmla="*/ 216992 h 526137"/>
              <a:gd name="connsiteX22" fmla="*/ 331873 w 583303"/>
              <a:gd name="connsiteY22" fmla="*/ 191957 h 526137"/>
              <a:gd name="connsiteX23" fmla="*/ 324277 w 583303"/>
              <a:gd name="connsiteY23" fmla="*/ 191957 h 526137"/>
              <a:gd name="connsiteX24" fmla="*/ 321998 w 583303"/>
              <a:gd name="connsiteY24" fmla="*/ 191198 h 526137"/>
              <a:gd name="connsiteX25" fmla="*/ 126814 w 583303"/>
              <a:gd name="connsiteY25" fmla="*/ 97109 h 526137"/>
              <a:gd name="connsiteX26" fmla="*/ 129852 w 583303"/>
              <a:gd name="connsiteY26" fmla="*/ 97868 h 526137"/>
              <a:gd name="connsiteX27" fmla="*/ 179219 w 583303"/>
              <a:gd name="connsiteY27" fmla="*/ 128207 h 526137"/>
              <a:gd name="connsiteX28" fmla="*/ 180738 w 583303"/>
              <a:gd name="connsiteY28" fmla="*/ 131999 h 526137"/>
              <a:gd name="connsiteX29" fmla="*/ 282509 w 583303"/>
              <a:gd name="connsiteY29" fmla="*/ 191160 h 526137"/>
              <a:gd name="connsiteX30" fmla="*/ 273395 w 583303"/>
              <a:gd name="connsiteY30" fmla="*/ 236669 h 526137"/>
              <a:gd name="connsiteX31" fmla="*/ 165548 w 583303"/>
              <a:gd name="connsiteY31" fmla="*/ 194194 h 526137"/>
              <a:gd name="connsiteX32" fmla="*/ 140485 w 583303"/>
              <a:gd name="connsiteY32" fmla="*/ 303415 h 526137"/>
              <a:gd name="connsiteX33" fmla="*/ 210358 w 583303"/>
              <a:gd name="connsiteY33" fmla="*/ 378504 h 526137"/>
              <a:gd name="connsiteX34" fmla="*/ 183016 w 583303"/>
              <a:gd name="connsiteY34" fmla="*/ 511238 h 526137"/>
              <a:gd name="connsiteX35" fmla="*/ 140485 w 583303"/>
              <a:gd name="connsiteY35" fmla="*/ 480899 h 526137"/>
              <a:gd name="connsiteX36" fmla="*/ 160232 w 583303"/>
              <a:gd name="connsiteY36" fmla="*/ 395191 h 526137"/>
              <a:gd name="connsiteX37" fmla="*/ 97954 w 583303"/>
              <a:gd name="connsiteY37" fmla="*/ 341339 h 526137"/>
              <a:gd name="connsiteX38" fmla="*/ 53144 w 583303"/>
              <a:gd name="connsiteY38" fmla="*/ 509721 h 526137"/>
              <a:gd name="connsiteX39" fmla="*/ 3778 w 583303"/>
              <a:gd name="connsiteY39" fmla="*/ 490759 h 526137"/>
              <a:gd name="connsiteX40" fmla="*/ 55423 w 583303"/>
              <a:gd name="connsiteY40" fmla="*/ 296589 h 526137"/>
              <a:gd name="connsiteX41" fmla="*/ 61499 w 583303"/>
              <a:gd name="connsiteY41" fmla="*/ 277627 h 526137"/>
              <a:gd name="connsiteX42" fmla="*/ 91118 w 583303"/>
              <a:gd name="connsiteY42" fmla="*/ 147169 h 526137"/>
              <a:gd name="connsiteX43" fmla="*/ 91118 w 583303"/>
              <a:gd name="connsiteY43" fmla="*/ 145652 h 526137"/>
              <a:gd name="connsiteX44" fmla="*/ 42511 w 583303"/>
              <a:gd name="connsiteY44" fmla="*/ 192677 h 526137"/>
              <a:gd name="connsiteX45" fmla="*/ 2259 w 583303"/>
              <a:gd name="connsiteY45" fmla="*/ 169165 h 526137"/>
              <a:gd name="connsiteX46" fmla="*/ 126814 w 583303"/>
              <a:gd name="connsiteY46" fmla="*/ 97109 h 526137"/>
              <a:gd name="connsiteX47" fmla="*/ 281794 w 583303"/>
              <a:gd name="connsiteY47" fmla="*/ 88796 h 526137"/>
              <a:gd name="connsiteX48" fmla="*/ 422279 w 583303"/>
              <a:gd name="connsiteY48" fmla="*/ 114581 h 526137"/>
              <a:gd name="connsiteX49" fmla="*/ 476195 w 583303"/>
              <a:gd name="connsiteY49" fmla="*/ 116856 h 526137"/>
              <a:gd name="connsiteX50" fmla="*/ 581749 w 583303"/>
              <a:gd name="connsiteY50" fmla="*/ 289765 h 526137"/>
              <a:gd name="connsiteX51" fmla="*/ 551374 w 583303"/>
              <a:gd name="connsiteY51" fmla="*/ 345127 h 526137"/>
              <a:gd name="connsiteX52" fmla="*/ 551374 w 583303"/>
              <a:gd name="connsiteY52" fmla="*/ 345885 h 526137"/>
              <a:gd name="connsiteX53" fmla="*/ 455692 w 583303"/>
              <a:gd name="connsiteY53" fmla="*/ 424756 h 526137"/>
              <a:gd name="connsiteX54" fmla="*/ 416204 w 583303"/>
              <a:gd name="connsiteY54" fmla="*/ 390629 h 526137"/>
              <a:gd name="connsiteX55" fmla="*/ 461008 w 583303"/>
              <a:gd name="connsiteY55" fmla="*/ 347402 h 526137"/>
              <a:gd name="connsiteX56" fmla="*/ 329635 w 583303"/>
              <a:gd name="connsiteY56" fmla="*/ 446749 h 526137"/>
              <a:gd name="connsiteX57" fmla="*/ 290147 w 583303"/>
              <a:gd name="connsiteY57" fmla="*/ 412622 h 526137"/>
              <a:gd name="connsiteX58" fmla="*/ 488345 w 583303"/>
              <a:gd name="connsiteY58" fmla="*/ 287490 h 526137"/>
              <a:gd name="connsiteX59" fmla="*/ 418482 w 583303"/>
              <a:gd name="connsiteY59" fmla="*/ 183593 h 526137"/>
              <a:gd name="connsiteX60" fmla="*/ 405573 w 583303"/>
              <a:gd name="connsiteY60" fmla="*/ 164634 h 526137"/>
              <a:gd name="connsiteX61" fmla="*/ 271922 w 583303"/>
              <a:gd name="connsiteY61" fmla="*/ 139607 h 526137"/>
              <a:gd name="connsiteX62" fmla="*/ 281794 w 583303"/>
              <a:gd name="connsiteY62" fmla="*/ 88796 h 526137"/>
              <a:gd name="connsiteX63" fmla="*/ 418130 w 583303"/>
              <a:gd name="connsiteY63" fmla="*/ 14499 h 526137"/>
              <a:gd name="connsiteX64" fmla="*/ 459556 w 583303"/>
              <a:gd name="connsiteY64" fmla="*/ 55803 h 526137"/>
              <a:gd name="connsiteX65" fmla="*/ 418130 w 583303"/>
              <a:gd name="connsiteY65" fmla="*/ 97107 h 526137"/>
              <a:gd name="connsiteX66" fmla="*/ 376704 w 583303"/>
              <a:gd name="connsiteY66" fmla="*/ 55803 h 526137"/>
              <a:gd name="connsiteX67" fmla="*/ 418130 w 583303"/>
              <a:gd name="connsiteY67" fmla="*/ 14499 h 526137"/>
              <a:gd name="connsiteX68" fmla="*/ 149230 w 583303"/>
              <a:gd name="connsiteY68" fmla="*/ 0 h 526137"/>
              <a:gd name="connsiteX69" fmla="*/ 193702 w 583303"/>
              <a:gd name="connsiteY69" fmla="*/ 44411 h 526137"/>
              <a:gd name="connsiteX70" fmla="*/ 149230 w 583303"/>
              <a:gd name="connsiteY70" fmla="*/ 88822 h 526137"/>
              <a:gd name="connsiteX71" fmla="*/ 104758 w 583303"/>
              <a:gd name="connsiteY71" fmla="*/ 44411 h 526137"/>
              <a:gd name="connsiteX72" fmla="*/ 149230 w 583303"/>
              <a:gd name="connsiteY72" fmla="*/ 0 h 52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3303" h="526137">
                <a:moveTo>
                  <a:pt x="322758" y="183612"/>
                </a:moveTo>
                <a:lnTo>
                  <a:pt x="325796" y="183612"/>
                </a:lnTo>
                <a:cubicBezTo>
                  <a:pt x="328075" y="184371"/>
                  <a:pt x="331113" y="184371"/>
                  <a:pt x="334152" y="183612"/>
                </a:cubicBezTo>
                <a:lnTo>
                  <a:pt x="337190" y="183612"/>
                </a:lnTo>
                <a:lnTo>
                  <a:pt x="338709" y="186647"/>
                </a:lnTo>
                <a:cubicBezTo>
                  <a:pt x="342507" y="198785"/>
                  <a:pt x="353141" y="207888"/>
                  <a:pt x="365295" y="210923"/>
                </a:cubicBezTo>
                <a:lnTo>
                  <a:pt x="370612" y="212440"/>
                </a:lnTo>
                <a:lnTo>
                  <a:pt x="367574" y="216992"/>
                </a:lnTo>
                <a:cubicBezTo>
                  <a:pt x="364535" y="222303"/>
                  <a:pt x="362257" y="228372"/>
                  <a:pt x="361497" y="234441"/>
                </a:cubicBezTo>
                <a:cubicBezTo>
                  <a:pt x="361497" y="235958"/>
                  <a:pt x="361497" y="238234"/>
                  <a:pt x="361497" y="240510"/>
                </a:cubicBezTo>
                <a:lnTo>
                  <a:pt x="361497" y="242786"/>
                </a:lnTo>
                <a:lnTo>
                  <a:pt x="359218" y="244303"/>
                </a:lnTo>
                <a:cubicBezTo>
                  <a:pt x="347065" y="250372"/>
                  <a:pt x="339469" y="261752"/>
                  <a:pt x="337950" y="275408"/>
                </a:cubicBezTo>
                <a:cubicBezTo>
                  <a:pt x="337950" y="276166"/>
                  <a:pt x="337950" y="276925"/>
                  <a:pt x="337950" y="277683"/>
                </a:cubicBezTo>
                <a:lnTo>
                  <a:pt x="337190" y="280718"/>
                </a:lnTo>
                <a:lnTo>
                  <a:pt x="332632" y="280718"/>
                </a:lnTo>
                <a:lnTo>
                  <a:pt x="329594" y="280718"/>
                </a:lnTo>
                <a:lnTo>
                  <a:pt x="329594" y="277683"/>
                </a:lnTo>
                <a:cubicBezTo>
                  <a:pt x="329594" y="276166"/>
                  <a:pt x="329594" y="275408"/>
                  <a:pt x="329594" y="273890"/>
                </a:cubicBezTo>
                <a:cubicBezTo>
                  <a:pt x="331873" y="258717"/>
                  <a:pt x="340228" y="245821"/>
                  <a:pt x="353901" y="238234"/>
                </a:cubicBezTo>
                <a:cubicBezTo>
                  <a:pt x="353901" y="236717"/>
                  <a:pt x="353901" y="235200"/>
                  <a:pt x="353901" y="233682"/>
                </a:cubicBezTo>
                <a:cubicBezTo>
                  <a:pt x="354661" y="227613"/>
                  <a:pt x="356180" y="222303"/>
                  <a:pt x="358459" y="216992"/>
                </a:cubicBezTo>
                <a:cubicBezTo>
                  <a:pt x="347065" y="213199"/>
                  <a:pt x="337190" y="203337"/>
                  <a:pt x="331873" y="191957"/>
                </a:cubicBezTo>
                <a:cubicBezTo>
                  <a:pt x="329594" y="191957"/>
                  <a:pt x="327315" y="191957"/>
                  <a:pt x="324277" y="191957"/>
                </a:cubicBezTo>
                <a:lnTo>
                  <a:pt x="321998" y="191198"/>
                </a:lnTo>
                <a:close/>
                <a:moveTo>
                  <a:pt x="126814" y="97109"/>
                </a:moveTo>
                <a:cubicBezTo>
                  <a:pt x="127574" y="97109"/>
                  <a:pt x="128333" y="97109"/>
                  <a:pt x="129852" y="97868"/>
                </a:cubicBezTo>
                <a:cubicBezTo>
                  <a:pt x="151118" y="93317"/>
                  <a:pt x="174662" y="102419"/>
                  <a:pt x="179219" y="128207"/>
                </a:cubicBezTo>
                <a:cubicBezTo>
                  <a:pt x="179219" y="129724"/>
                  <a:pt x="179978" y="130482"/>
                  <a:pt x="180738" y="131999"/>
                </a:cubicBezTo>
                <a:cubicBezTo>
                  <a:pt x="193649" y="174474"/>
                  <a:pt x="236180" y="187368"/>
                  <a:pt x="282509" y="191160"/>
                </a:cubicBezTo>
                <a:cubicBezTo>
                  <a:pt x="312129" y="193436"/>
                  <a:pt x="303015" y="238945"/>
                  <a:pt x="273395" y="236669"/>
                </a:cubicBezTo>
                <a:cubicBezTo>
                  <a:pt x="232383" y="232877"/>
                  <a:pt x="192890" y="219983"/>
                  <a:pt x="165548" y="194194"/>
                </a:cubicBezTo>
                <a:lnTo>
                  <a:pt x="140485" y="303415"/>
                </a:lnTo>
                <a:cubicBezTo>
                  <a:pt x="171624" y="320102"/>
                  <a:pt x="198965" y="343614"/>
                  <a:pt x="210358" y="378504"/>
                </a:cubicBezTo>
                <a:cubicBezTo>
                  <a:pt x="224788" y="424772"/>
                  <a:pt x="206560" y="471039"/>
                  <a:pt x="183016" y="511238"/>
                </a:cubicBezTo>
                <a:cubicBezTo>
                  <a:pt x="165548" y="540819"/>
                  <a:pt x="123017" y="509721"/>
                  <a:pt x="140485" y="480899"/>
                </a:cubicBezTo>
                <a:cubicBezTo>
                  <a:pt x="153396" y="457386"/>
                  <a:pt x="171624" y="422496"/>
                  <a:pt x="160232" y="395191"/>
                </a:cubicBezTo>
                <a:cubicBezTo>
                  <a:pt x="148839" y="367127"/>
                  <a:pt x="124536" y="352716"/>
                  <a:pt x="97954" y="341339"/>
                </a:cubicBezTo>
                <a:lnTo>
                  <a:pt x="53144" y="509721"/>
                </a:lnTo>
                <a:cubicBezTo>
                  <a:pt x="40992" y="541577"/>
                  <a:pt x="-8374" y="522615"/>
                  <a:pt x="3778" y="490759"/>
                </a:cubicBezTo>
                <a:lnTo>
                  <a:pt x="55423" y="296589"/>
                </a:lnTo>
                <a:cubicBezTo>
                  <a:pt x="54663" y="291279"/>
                  <a:pt x="56182" y="284453"/>
                  <a:pt x="61499" y="277627"/>
                </a:cubicBezTo>
                <a:cubicBezTo>
                  <a:pt x="70612" y="228326"/>
                  <a:pt x="91118" y="147169"/>
                  <a:pt x="91118" y="147169"/>
                </a:cubicBezTo>
                <a:cubicBezTo>
                  <a:pt x="91118" y="146410"/>
                  <a:pt x="91118" y="146410"/>
                  <a:pt x="91118" y="145652"/>
                </a:cubicBezTo>
                <a:cubicBezTo>
                  <a:pt x="69093" y="151720"/>
                  <a:pt x="53144" y="167648"/>
                  <a:pt x="42511" y="192677"/>
                </a:cubicBezTo>
                <a:cubicBezTo>
                  <a:pt x="30360" y="219983"/>
                  <a:pt x="-9893" y="196470"/>
                  <a:pt x="2259" y="169165"/>
                </a:cubicBezTo>
                <a:cubicBezTo>
                  <a:pt x="23524" y="118347"/>
                  <a:pt x="71372" y="90283"/>
                  <a:pt x="126814" y="97109"/>
                </a:cubicBezTo>
                <a:close/>
                <a:moveTo>
                  <a:pt x="281794" y="88796"/>
                </a:moveTo>
                <a:cubicBezTo>
                  <a:pt x="328876" y="97138"/>
                  <a:pt x="375198" y="106239"/>
                  <a:pt x="422279" y="114581"/>
                </a:cubicBezTo>
                <a:cubicBezTo>
                  <a:pt x="437467" y="103205"/>
                  <a:pt x="457970" y="100172"/>
                  <a:pt x="476195" y="116856"/>
                </a:cubicBezTo>
                <a:cubicBezTo>
                  <a:pt x="527074" y="163117"/>
                  <a:pt x="564283" y="222270"/>
                  <a:pt x="581749" y="289765"/>
                </a:cubicBezTo>
                <a:cubicBezTo>
                  <a:pt x="588583" y="316309"/>
                  <a:pt x="571877" y="337543"/>
                  <a:pt x="551374" y="345127"/>
                </a:cubicBezTo>
                <a:cubicBezTo>
                  <a:pt x="551374" y="345127"/>
                  <a:pt x="551374" y="345127"/>
                  <a:pt x="551374" y="345885"/>
                </a:cubicBezTo>
                <a:cubicBezTo>
                  <a:pt x="514164" y="365603"/>
                  <a:pt x="485308" y="395938"/>
                  <a:pt x="455692" y="424756"/>
                </a:cubicBezTo>
                <a:cubicBezTo>
                  <a:pt x="432151" y="447508"/>
                  <a:pt x="392664" y="414139"/>
                  <a:pt x="416204" y="390629"/>
                </a:cubicBezTo>
                <a:cubicBezTo>
                  <a:pt x="431392" y="376220"/>
                  <a:pt x="445820" y="361053"/>
                  <a:pt x="461008" y="347402"/>
                </a:cubicBezTo>
                <a:cubicBezTo>
                  <a:pt x="408610" y="363328"/>
                  <a:pt x="363048" y="395938"/>
                  <a:pt x="329635" y="446749"/>
                </a:cubicBezTo>
                <a:cubicBezTo>
                  <a:pt x="310650" y="474809"/>
                  <a:pt x="271922" y="440682"/>
                  <a:pt x="290147" y="412622"/>
                </a:cubicBezTo>
                <a:cubicBezTo>
                  <a:pt x="336470" y="342852"/>
                  <a:pt x="408610" y="300383"/>
                  <a:pt x="488345" y="287490"/>
                </a:cubicBezTo>
                <a:cubicBezTo>
                  <a:pt x="473158" y="248055"/>
                  <a:pt x="450376" y="213170"/>
                  <a:pt x="418482" y="183593"/>
                </a:cubicBezTo>
                <a:cubicBezTo>
                  <a:pt x="411648" y="177526"/>
                  <a:pt x="407851" y="171459"/>
                  <a:pt x="405573" y="164634"/>
                </a:cubicBezTo>
                <a:cubicBezTo>
                  <a:pt x="360770" y="156291"/>
                  <a:pt x="316725" y="147949"/>
                  <a:pt x="271922" y="139607"/>
                </a:cubicBezTo>
                <a:cubicBezTo>
                  <a:pt x="239269" y="133540"/>
                  <a:pt x="248381" y="82729"/>
                  <a:pt x="281794" y="88796"/>
                </a:cubicBezTo>
                <a:close/>
                <a:moveTo>
                  <a:pt x="418130" y="14499"/>
                </a:moveTo>
                <a:cubicBezTo>
                  <a:pt x="441009" y="14499"/>
                  <a:pt x="459556" y="32991"/>
                  <a:pt x="459556" y="55803"/>
                </a:cubicBezTo>
                <a:cubicBezTo>
                  <a:pt x="459556" y="78615"/>
                  <a:pt x="441009" y="97107"/>
                  <a:pt x="418130" y="97107"/>
                </a:cubicBezTo>
                <a:cubicBezTo>
                  <a:pt x="395251" y="97107"/>
                  <a:pt x="376704" y="78615"/>
                  <a:pt x="376704" y="55803"/>
                </a:cubicBezTo>
                <a:cubicBezTo>
                  <a:pt x="376704" y="32991"/>
                  <a:pt x="395251" y="14499"/>
                  <a:pt x="418130" y="14499"/>
                </a:cubicBezTo>
                <a:close/>
                <a:moveTo>
                  <a:pt x="149230" y="0"/>
                </a:moveTo>
                <a:cubicBezTo>
                  <a:pt x="173791" y="0"/>
                  <a:pt x="193702" y="19883"/>
                  <a:pt x="193702" y="44411"/>
                </a:cubicBezTo>
                <a:cubicBezTo>
                  <a:pt x="193702" y="68939"/>
                  <a:pt x="173791" y="88822"/>
                  <a:pt x="149230" y="88822"/>
                </a:cubicBezTo>
                <a:cubicBezTo>
                  <a:pt x="124669" y="88822"/>
                  <a:pt x="104758" y="68939"/>
                  <a:pt x="104758" y="44411"/>
                </a:cubicBezTo>
                <a:cubicBezTo>
                  <a:pt x="104758" y="19883"/>
                  <a:pt x="124669" y="0"/>
                  <a:pt x="1492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1361CB-BD5C-40E6-B5F4-5376C7B4590E}"/>
              </a:ext>
            </a:extLst>
          </p:cNvPr>
          <p:cNvSpPr txBox="1"/>
          <p:nvPr/>
        </p:nvSpPr>
        <p:spPr>
          <a:xfrm>
            <a:off x="1188035" y="2055054"/>
            <a:ext cx="39409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01. </a:t>
            </a:r>
          </a:p>
          <a:p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定义势头度量方法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&amp;</a:t>
            </a:r>
          </a:p>
          <a:p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势头变化图可视化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6FFC4A5-2657-4EA0-A495-8341F62BA0EB}"/>
              </a:ext>
            </a:extLst>
          </p:cNvPr>
          <p:cNvSpPr txBox="1"/>
          <p:nvPr/>
        </p:nvSpPr>
        <p:spPr>
          <a:xfrm>
            <a:off x="1047315" y="3273152"/>
            <a:ext cx="4026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TW" altLang="en-US" b="1" i="0" u="none" strike="noStrike" dirty="0">
              <a:effectLst/>
              <a:latin typeface="Lucida Grande" panose="020B06000405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开发一个模型，捕捉比赛中分数变化的流程，并将其应用于一场或多场比赛。模型应能识别在比赛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特定时刻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哪位球员表现更佳及表现的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优势程度（势头）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。</a:t>
            </a:r>
            <a:endParaRPr lang="en-US" altLang="zh-TW" b="0" i="0" u="none" strike="noStrike" dirty="0">
              <a:effectLst/>
              <a:latin typeface="Helvetica Neue" panose="0200050300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提供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一种基于模型的可视化方法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来展示比赛流程。</a:t>
            </a:r>
            <a:endParaRPr lang="en-US" altLang="zh-TW" b="0" i="0" u="none" strike="noStrike" dirty="0">
              <a:effectLst/>
              <a:latin typeface="Helvetica Neue" panose="02000503000000020004" pitchFamily="2" charset="0"/>
            </a:endParaRPr>
          </a:p>
          <a:p>
            <a:pPr algn="l"/>
            <a:endParaRPr lang="en-US" altLang="zh-TW" b="0" i="0" u="none" strike="noStrike" dirty="0">
              <a:effectLst/>
              <a:latin typeface="Helvetica Neue" panose="02000503000000020004" pitchFamily="2" charset="0"/>
            </a:endParaRPr>
          </a:p>
          <a:p>
            <a:pPr algn="l"/>
            <a:r>
              <a:rPr lang="en-CN" altLang="zh-TW" dirty="0">
                <a:latin typeface="Helvetica Neue" panose="02000503000000020004" pitchFamily="2" charset="0"/>
              </a:rPr>
              <a:t>p.s.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值得注意的是，在网球比赛中，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发球方赢得分数</a:t>
            </a:r>
            <a:r>
              <a:rPr lang="en-US" altLang="zh-TW" b="1" i="0" u="none" strike="noStrike" dirty="0">
                <a:effectLst/>
                <a:latin typeface="Helvetica Neue" panose="02000503000000020004" pitchFamily="2" charset="0"/>
              </a:rPr>
              <a:t>/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局的概率较高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，这一点可以在模型中得到体现。</a:t>
            </a:r>
          </a:p>
        </p:txBody>
      </p:sp>
      <p:sp>
        <p:nvSpPr>
          <p:cNvPr id="26" name="公众号：陈西设计之家。微信搜索即可">
            <a:extLst>
              <a:ext uri="{FF2B5EF4-FFF2-40B4-BE49-F238E27FC236}">
                <a16:creationId xmlns:a16="http://schemas.microsoft.com/office/drawing/2014/main" id="{D55FA2E2-77B5-43DC-9FF4-3EB02F6C584D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8BF6CFB-175E-43C9-B2FF-00872DE54DFB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B0629FC-E9D9-422C-818D-D55794F12B5C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C94C7D1-4724-4E2D-93F7-E0EA3F71305B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D6DF16EA-720F-4D7B-8A7C-EE0704AC661B}"/>
              </a:ext>
            </a:extLst>
          </p:cNvPr>
          <p:cNvSpPr/>
          <p:nvPr/>
        </p:nvSpPr>
        <p:spPr>
          <a:xfrm>
            <a:off x="11024570" y="5514578"/>
            <a:ext cx="167263" cy="167263"/>
          </a:xfrm>
          <a:prstGeom prst="ellipse">
            <a:avLst/>
          </a:prstGeom>
          <a:solidFill>
            <a:srgbClr val="3725D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5C6E1F52-B9B7-466A-979A-8A9004A100EC}"/>
              </a:ext>
            </a:extLst>
          </p:cNvPr>
          <p:cNvSpPr txBox="1"/>
          <p:nvPr/>
        </p:nvSpPr>
        <p:spPr>
          <a:xfrm>
            <a:off x="1166261" y="324756"/>
            <a:ext cx="4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MCM2024C</a:t>
            </a:r>
            <a:endParaRPr lang="zh-CN" altLang="en-US" sz="28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C9A24B6-91D7-4E7E-AD41-C5B9C3929F22}"/>
              </a:ext>
            </a:extLst>
          </p:cNvPr>
          <p:cNvSpPr/>
          <p:nvPr/>
        </p:nvSpPr>
        <p:spPr>
          <a:xfrm>
            <a:off x="1275152" y="1686400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690AA0-C66E-4664-BE69-9B5182324BB6}"/>
              </a:ext>
            </a:extLst>
          </p:cNvPr>
          <p:cNvSpPr txBox="1"/>
          <p:nvPr/>
        </p:nvSpPr>
        <p:spPr>
          <a:xfrm>
            <a:off x="1166261" y="847976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网球比赛</a:t>
            </a:r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势头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41AC783-C460-0D41-3610-6EA9D4968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6" name="Picture 5" descr="A tennis racket and balls on the ground&#10;&#10;Description automatically generated">
            <a:extLst>
              <a:ext uri="{FF2B5EF4-FFF2-40B4-BE49-F238E27FC236}">
                <a16:creationId xmlns:a16="http://schemas.microsoft.com/office/drawing/2014/main" id="{E9A3FDF7-E59A-E493-1D00-1DD0FB5AF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63" y="173527"/>
            <a:ext cx="2587237" cy="1940428"/>
          </a:xfrm>
          <a:prstGeom prst="rect">
            <a:avLst/>
          </a:prstGeom>
        </p:spPr>
      </p:pic>
      <p:sp>
        <p:nvSpPr>
          <p:cNvPr id="7" name="文本框 18">
            <a:extLst>
              <a:ext uri="{FF2B5EF4-FFF2-40B4-BE49-F238E27FC236}">
                <a16:creationId xmlns:a16="http://schemas.microsoft.com/office/drawing/2014/main" id="{0BC4883F-11CD-6D02-1E28-E8FC9153E88E}"/>
              </a:ext>
            </a:extLst>
          </p:cNvPr>
          <p:cNvSpPr txBox="1"/>
          <p:nvPr/>
        </p:nvSpPr>
        <p:spPr>
          <a:xfrm>
            <a:off x="5332084" y="2044005"/>
            <a:ext cx="39409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02. </a:t>
            </a:r>
          </a:p>
          <a:p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识别波动点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&amp;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证明连胜、波动是否随机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D76639-70D2-023D-9413-52935161CF23}"/>
              </a:ext>
            </a:extLst>
          </p:cNvPr>
          <p:cNvSpPr txBox="1"/>
          <p:nvPr/>
        </p:nvSpPr>
        <p:spPr>
          <a:xfrm>
            <a:off x="5332084" y="3543717"/>
            <a:ext cx="4026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网球教练对“势头”在比赛中的作用表示怀疑，认为比赛中的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波动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和某一球员的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连胜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是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随机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的。使用你的模型</a:t>
            </a:r>
            <a:r>
              <a:rPr lang="en-US" altLang="zh-TW" b="0" i="0" u="none" strike="noStrike" dirty="0">
                <a:effectLst/>
                <a:latin typeface="Helvetica Neue" panose="02000503000000020004" pitchFamily="2" charset="0"/>
              </a:rPr>
              <a:t>/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指标来评估这一说法。</a:t>
            </a:r>
          </a:p>
        </p:txBody>
      </p:sp>
      <p:pic>
        <p:nvPicPr>
          <p:cNvPr id="4" name="Picture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30560FE8-3DDC-2E23-2252-CBA0E9EE8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83" y="4747828"/>
            <a:ext cx="6529849" cy="21101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42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C242F0C-F0E4-21D9-1149-0E7F3590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64" y="1400532"/>
            <a:ext cx="5597782" cy="127835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5868B1E-1169-4156-8DB1-E3C6880C8536}"/>
              </a:ext>
            </a:extLst>
          </p:cNvPr>
          <p:cNvSpPr txBox="1"/>
          <p:nvPr/>
        </p:nvSpPr>
        <p:spPr>
          <a:xfrm>
            <a:off x="0" y="4727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Command the Flow: Analysis and Prediction of Momentum in Tennis Matches</a:t>
            </a:r>
          </a:p>
          <a:p>
            <a:pPr algn="ctr"/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模型与方法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zh-CN" altLang="en-US" sz="28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210B53-25A0-48EC-8B71-84685C464F81}"/>
              </a:ext>
            </a:extLst>
          </p:cNvPr>
          <p:cNvSpPr/>
          <p:nvPr/>
        </p:nvSpPr>
        <p:spPr>
          <a:xfrm>
            <a:off x="5813448" y="1284392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B9D343B0-9C3E-44C1-B4E9-4CDA939C3247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5DE5327-1EEA-36F4-66C0-5A721C79C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4" name="文本框 27">
            <a:extLst>
              <a:ext uri="{FF2B5EF4-FFF2-40B4-BE49-F238E27FC236}">
                <a16:creationId xmlns:a16="http://schemas.microsoft.com/office/drawing/2014/main" id="{4EFBE683-44EA-CC59-6882-279E164A4CEA}"/>
              </a:ext>
            </a:extLst>
          </p:cNvPr>
          <p:cNvSpPr txBox="1"/>
          <p:nvPr/>
        </p:nvSpPr>
        <p:spPr>
          <a:xfrm>
            <a:off x="790337" y="1383891"/>
            <a:ext cx="8480985" cy="1862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b="0" i="0" u="none" strike="noStrike" dirty="0">
                <a:effectLst/>
                <a:latin typeface="+mj-lt"/>
              </a:rPr>
              <a:t>数据预处理</a:t>
            </a:r>
            <a:r>
              <a:rPr lang="zh-CN" altLang="en-US" b="0" i="0" u="none" strike="noStrike" dirty="0">
                <a:effectLst/>
                <a:latin typeface="+mj-lt"/>
              </a:rPr>
              <a:t>：</a:t>
            </a:r>
            <a:endParaRPr lang="en-US" altLang="zh-CN" b="0" i="0" u="none" strike="noStrike" dirty="0">
              <a:effectLst/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altLang="zh-CN" b="1" i="0" u="none" strike="noStrike" dirty="0">
                <a:effectLst/>
                <a:latin typeface="+mj-lt"/>
              </a:rPr>
              <a:t>1</a:t>
            </a:r>
            <a:r>
              <a:rPr lang="zh-CN" altLang="en-US" b="1" i="0" u="none" strike="noStrike" dirty="0">
                <a:effectLst/>
                <a:latin typeface="+mj-lt"/>
              </a:rPr>
              <a:t>、</a:t>
            </a:r>
            <a:r>
              <a:rPr lang="zh-TW" altLang="en-US" b="1" i="0" u="none" strike="noStrike" dirty="0">
                <a:effectLst/>
                <a:latin typeface="+mj-lt"/>
              </a:rPr>
              <a:t>拉格朗日插值</a:t>
            </a:r>
            <a:r>
              <a:rPr lang="zh-TW" altLang="en-US" b="0" i="0" u="none" strike="noStrike" dirty="0">
                <a:effectLst/>
                <a:latin typeface="+mj-lt"/>
              </a:rPr>
              <a:t>来补充缺失的数据</a:t>
            </a:r>
            <a:r>
              <a:rPr lang="zh-TW" altLang="en-US" b="0" i="0" u="none" strike="noStrike" dirty="0">
                <a:effectLst/>
                <a:latin typeface="+mn-ea"/>
              </a:rPr>
              <a:t>。</a:t>
            </a:r>
            <a:endParaRPr lang="en-US" altLang="zh-TW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i="0" u="none" strike="noStrike" dirty="0">
                <a:effectLst/>
                <a:latin typeface="+mn-ea"/>
              </a:rPr>
              <a:t>2</a:t>
            </a:r>
            <a:r>
              <a:rPr lang="zh-CN" altLang="en-US" i="0" u="none" strike="noStrike" dirty="0">
                <a:effectLst/>
                <a:latin typeface="+mn-ea"/>
              </a:rPr>
              <a:t>、</a:t>
            </a:r>
            <a:r>
              <a:rPr lang="en-US" i="0" u="none" strike="noStrike" dirty="0">
                <a:effectLst/>
                <a:latin typeface="+mn-ea"/>
              </a:rPr>
              <a:t>Spearman Correlation Analysis</a:t>
            </a:r>
            <a:r>
              <a:rPr lang="zh-TW" altLang="en-US" b="0" i="0" u="none" strike="noStrike" dirty="0">
                <a:effectLst/>
                <a:latin typeface="+mn-ea"/>
              </a:rPr>
              <a:t>后用</a:t>
            </a:r>
            <a:r>
              <a:rPr lang="en-US" i="0" u="none" strike="noStrike" dirty="0">
                <a:effectLst/>
                <a:latin typeface="+mn-ea"/>
              </a:rPr>
              <a:t>PCA</a:t>
            </a:r>
            <a:r>
              <a:rPr lang="zh-TW" altLang="en-US" b="0" i="0" u="none" strike="noStrike" dirty="0">
                <a:effectLst/>
                <a:latin typeface="+mn-ea"/>
              </a:rPr>
              <a:t>压缩数据</a:t>
            </a:r>
            <a:endParaRPr lang="en-US" altLang="zh-TW" b="0" i="0" u="none" strike="noStrike" dirty="0">
              <a:effectLst/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TW" b="0" i="0" u="none" strike="noStrike" dirty="0">
                <a:effectLst/>
                <a:latin typeface="+mn-ea"/>
              </a:rPr>
              <a:t>-&gt;</a:t>
            </a:r>
            <a:r>
              <a:rPr lang="zh-TW" altLang="en-US" b="0" i="0" u="none" strike="noStrike" dirty="0">
                <a:effectLst/>
                <a:latin typeface="+mn-ea"/>
              </a:rPr>
              <a:t>将数据分为三类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3" name="文本框 18">
            <a:extLst>
              <a:ext uri="{FF2B5EF4-FFF2-40B4-BE49-F238E27FC236}">
                <a16:creationId xmlns:a16="http://schemas.microsoft.com/office/drawing/2014/main" id="{27145B95-B5F6-2AD2-1727-E2B28D80DC7F}"/>
              </a:ext>
            </a:extLst>
          </p:cNvPr>
          <p:cNvSpPr txBox="1"/>
          <p:nvPr/>
        </p:nvSpPr>
        <p:spPr>
          <a:xfrm>
            <a:off x="126417" y="2871615"/>
            <a:ext cx="756425" cy="696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" name="文本框 27">
            <a:extLst>
              <a:ext uri="{FF2B5EF4-FFF2-40B4-BE49-F238E27FC236}">
                <a16:creationId xmlns:a16="http://schemas.microsoft.com/office/drawing/2014/main" id="{E95D7F93-30D2-3AB8-AEA9-E00D9361A9E8}"/>
              </a:ext>
            </a:extLst>
          </p:cNvPr>
          <p:cNvSpPr txBox="1"/>
          <p:nvPr/>
        </p:nvSpPr>
        <p:spPr>
          <a:xfrm>
            <a:off x="783698" y="2841982"/>
            <a:ext cx="10617965" cy="178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</a:rPr>
              <a:t>势头定义</a:t>
            </a:r>
            <a:r>
              <a:rPr lang="zh-CN" altLang="en-US" b="0" i="0" u="none" strike="noStrike" dirty="0">
                <a:effectLst/>
                <a:latin typeface="+mj-lt"/>
              </a:rPr>
              <a:t>：</a:t>
            </a:r>
            <a:r>
              <a:rPr lang="en-US" b="0" i="0" u="none" strike="noStrike" dirty="0">
                <a:effectLst/>
                <a:latin typeface="Helvetica Neue" panose="02000503000000020004" pitchFamily="2" charset="0"/>
              </a:rPr>
              <a:t>M(x) = </a:t>
            </a:r>
            <a:r>
              <a:rPr lang="el-GR" b="0" i="0" u="none" strike="noStrike" dirty="0">
                <a:effectLst/>
                <a:latin typeface="Helvetica Neue" panose="02000503000000020004" pitchFamily="2" charset="0"/>
              </a:rPr>
              <a:t>α·</a:t>
            </a:r>
            <a:r>
              <a:rPr lang="en-US" b="0" i="0" u="none" strike="noStrike" dirty="0">
                <a:effectLst/>
                <a:latin typeface="Helvetica Neue" panose="02000503000000020004" pitchFamily="2" charset="0"/>
              </a:rPr>
              <a:t>G(x) + </a:t>
            </a:r>
            <a:r>
              <a:rPr lang="el-GR" b="0" i="0" u="none" strike="noStrike" dirty="0">
                <a:effectLst/>
                <a:latin typeface="Helvetica Neue" panose="02000503000000020004" pitchFamily="2" charset="0"/>
              </a:rPr>
              <a:t>β·</a:t>
            </a:r>
            <a:r>
              <a:rPr lang="en-US" b="0" i="0" u="none" strike="noStrike" dirty="0">
                <a:effectLst/>
                <a:latin typeface="Helvetica Neue" panose="02000503000000020004" pitchFamily="2" charset="0"/>
              </a:rPr>
              <a:t>P(x) + </a:t>
            </a:r>
            <a:r>
              <a:rPr lang="el-GR" b="0" i="0" u="none" strike="noStrike" dirty="0">
                <a:effectLst/>
                <a:latin typeface="Helvetica Neue" panose="02000503000000020004" pitchFamily="2" charset="0"/>
              </a:rPr>
              <a:t>ϵ</a:t>
            </a:r>
            <a:r>
              <a:rPr lang="zh-CN" altLang="en-US" b="0" i="0" u="none" strike="noStrike" dirty="0">
                <a:effectLst/>
                <a:latin typeface="Helvetica Neue" panose="02000503000000020004" pitchFamily="2" charset="0"/>
              </a:rPr>
              <a:t>（</a:t>
            </a:r>
            <a:r>
              <a:rPr lang="en-US" b="0" i="0" u="none" strike="noStrike" dirty="0">
                <a:effectLst/>
                <a:latin typeface="Helvetica Neue" panose="02000503000000020004" pitchFamily="2" charset="0"/>
              </a:rPr>
              <a:t>P(x)：based on points</a:t>
            </a:r>
            <a:r>
              <a:rPr lang="en-US" dirty="0">
                <a:latin typeface="Helvetica Neue" panose="02000503000000020004" pitchFamily="2" charset="0"/>
              </a:rPr>
              <a:t>, </a:t>
            </a:r>
            <a:r>
              <a:rPr lang="en-US" b="0" i="0" u="none" strike="noStrike" dirty="0">
                <a:effectLst/>
                <a:latin typeface="Helvetica Neue" panose="02000503000000020004" pitchFamily="2" charset="0"/>
              </a:rPr>
              <a:t>G(x)：based on games</a:t>
            </a:r>
            <a:r>
              <a:rPr lang="zh-CN" altLang="en-US" b="0" i="0" u="none" strike="noStrike" dirty="0">
                <a:effectLst/>
                <a:latin typeface="Helvetica Neue" panose="02000503000000020004" pitchFamily="2" charset="0"/>
              </a:rPr>
              <a:t>）</a:t>
            </a:r>
            <a:endParaRPr lang="zh-TW" altLang="en-US" b="0" i="0" u="none" strike="noStrike" dirty="0">
              <a:effectLst/>
              <a:latin typeface="Helvetica Neue" panose="0200050300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参考</a:t>
            </a:r>
            <a:r>
              <a:rPr lang="en-US" b="1" i="0" u="none" strike="noStrike" dirty="0">
                <a:effectLst/>
                <a:latin typeface="Helvetica Neue" panose="02000503000000020004" pitchFamily="2" charset="0"/>
              </a:rPr>
              <a:t>Exponential Weighted Moving Average (EWMA)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定义</a:t>
            </a:r>
            <a:r>
              <a:rPr lang="en-US" b="0" i="0" u="none" strike="noStrike" dirty="0">
                <a:effectLst/>
                <a:latin typeface="Helvetica Neue" panose="02000503000000020004" pitchFamily="2" charset="0"/>
              </a:rPr>
              <a:t>G(x)（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考虑了发球局和接发球局的差异）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基于之前的研究，舍弃线性函数，选用</a:t>
            </a:r>
            <a:r>
              <a:rPr lang="en-US" b="0" i="0" u="none" strike="noStrike" dirty="0">
                <a:effectLst/>
                <a:latin typeface="Helvetica Neue" panose="02000503000000020004" pitchFamily="2" charset="0"/>
              </a:rPr>
              <a:t>sigmoid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函数</a:t>
            </a:r>
            <a:r>
              <a:rPr lang="zh-CN" altLang="en-US" b="0" i="0" u="none" strike="noStrike" dirty="0">
                <a:effectLst/>
                <a:latin typeface="Helvetica Neue" panose="02000503000000020004" pitchFamily="2" charset="0"/>
              </a:rPr>
              <a:t>，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突出最近比赛的影响</a:t>
            </a:r>
            <a:r>
              <a:rPr lang="zh-CN" altLang="en-US" dirty="0">
                <a:latin typeface="Helvetica Neue" panose="02000503000000020004" pitchFamily="2" charset="0"/>
              </a:rPr>
              <a:t>。</a:t>
            </a:r>
            <a:endParaRPr lang="en-US" altLang="zh-CN" dirty="0"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波动点太多、太杂</a:t>
            </a:r>
            <a:r>
              <a:rPr lang="en-US" altLang="zh-TW" b="0" i="0" u="none" strike="noStrike" dirty="0">
                <a:effectLst/>
                <a:latin typeface="Helvetica Neue" panose="02000503000000020004" pitchFamily="2" charset="0"/>
              </a:rPr>
              <a:t>-&gt;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滤波（</a:t>
            </a:r>
            <a:r>
              <a:rPr lang="en-US" b="0" i="0" u="none" strike="noStrike" dirty="0">
                <a:effectLst/>
                <a:latin typeface="Helvetica Neue" panose="02000503000000020004" pitchFamily="2" charset="0"/>
              </a:rPr>
              <a:t>Wavelet Filter）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Helvetica Neue" panose="02000503000000020004" pitchFamily="2" charset="0"/>
              </a:rPr>
              <a:t>一阶导</a:t>
            </a:r>
            <a:r>
              <a:rPr lang="en-US" altLang="zh-CN" dirty="0">
                <a:latin typeface="Helvetica Neue" panose="02000503000000020004" pitchFamily="2" charset="0"/>
              </a:rPr>
              <a:t>=0</a:t>
            </a:r>
            <a:r>
              <a:rPr lang="zh-TW" altLang="en-US" dirty="0">
                <a:latin typeface="Helvetica Neue" panose="02000503000000020004" pitchFamily="2" charset="0"/>
              </a:rPr>
              <a:t>的且二阶导绝对值很大的点是波动点</a:t>
            </a:r>
            <a:endParaRPr lang="zh-TW" altLang="en-US" b="0" i="0" u="none" strike="noStrike" dirty="0">
              <a:effectLst/>
              <a:latin typeface="Helvetica Neue" panose="02000503000000020004" pitchFamily="2" charset="0"/>
            </a:endParaRPr>
          </a:p>
          <a:p>
            <a:pPr>
              <a:lnSpc>
                <a:spcPct val="120000"/>
              </a:lnSpc>
            </a:pPr>
            <a:endParaRPr lang="en-US" altLang="zh-CN" b="0" i="0" u="none" strike="noStrike" dirty="0">
              <a:effectLst/>
              <a:latin typeface="+mj-lt"/>
            </a:endParaRPr>
          </a:p>
        </p:txBody>
      </p:sp>
      <p:sp>
        <p:nvSpPr>
          <p:cNvPr id="3" name="文本框 18">
            <a:extLst>
              <a:ext uri="{FF2B5EF4-FFF2-40B4-BE49-F238E27FC236}">
                <a16:creationId xmlns:a16="http://schemas.microsoft.com/office/drawing/2014/main" id="{51161D32-B0A3-A171-AF48-5E5048730E13}"/>
              </a:ext>
            </a:extLst>
          </p:cNvPr>
          <p:cNvSpPr txBox="1"/>
          <p:nvPr/>
        </p:nvSpPr>
        <p:spPr>
          <a:xfrm>
            <a:off x="126418" y="1518837"/>
            <a:ext cx="756425" cy="696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AA27A7B3-A2A9-A25D-F360-F1CF0E2A3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763" y="4054362"/>
            <a:ext cx="3305237" cy="2656233"/>
          </a:xfrm>
          <a:prstGeom prst="rect">
            <a:avLst/>
          </a:prstGeom>
        </p:spPr>
      </p:pic>
      <p:pic>
        <p:nvPicPr>
          <p:cNvPr id="22" name="Picture 21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FE3298E5-5BB4-2012-7803-90DAEA012A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6"/>
          <a:stretch/>
        </p:blipFill>
        <p:spPr>
          <a:xfrm>
            <a:off x="291913" y="4305578"/>
            <a:ext cx="6408436" cy="770188"/>
          </a:xfrm>
          <a:prstGeom prst="rect">
            <a:avLst/>
          </a:prstGeom>
        </p:spPr>
      </p:pic>
      <p:pic>
        <p:nvPicPr>
          <p:cNvPr id="23" name="Picture 22" descr="A graph with blue lines&#10;&#10;Description automatically generated">
            <a:extLst>
              <a:ext uri="{FF2B5EF4-FFF2-40B4-BE49-F238E27FC236}">
                <a16:creationId xmlns:a16="http://schemas.microsoft.com/office/drawing/2014/main" id="{BECF7096-46AC-4FD8-8AFB-217A926253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/>
          <a:stretch/>
        </p:blipFill>
        <p:spPr>
          <a:xfrm>
            <a:off x="5207987" y="4791919"/>
            <a:ext cx="3678776" cy="20660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3838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55868B1E-1169-4156-8DB1-E3C6880C8536}"/>
              </a:ext>
            </a:extLst>
          </p:cNvPr>
          <p:cNvSpPr txBox="1"/>
          <p:nvPr/>
        </p:nvSpPr>
        <p:spPr>
          <a:xfrm>
            <a:off x="0" y="4727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Command the Flow: Analysis and Prediction of Momentum in Tennis Matches</a:t>
            </a:r>
          </a:p>
          <a:p>
            <a:pPr algn="ctr"/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模型与方法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zh-CN" altLang="en-US" sz="28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210B53-25A0-48EC-8B71-84685C464F81}"/>
              </a:ext>
            </a:extLst>
          </p:cNvPr>
          <p:cNvSpPr/>
          <p:nvPr/>
        </p:nvSpPr>
        <p:spPr>
          <a:xfrm>
            <a:off x="5813448" y="1284392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公众号：陈西设计之家。微信搜索即可">
            <a:extLst>
              <a:ext uri="{FF2B5EF4-FFF2-40B4-BE49-F238E27FC236}">
                <a16:creationId xmlns:a16="http://schemas.microsoft.com/office/drawing/2014/main" id="{B9D343B0-9C3E-44C1-B4E9-4CDA939C3247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5DE5327-1EEA-36F4-66C0-5A721C79C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sp>
        <p:nvSpPr>
          <p:cNvPr id="4" name="文本框 27">
            <a:extLst>
              <a:ext uri="{FF2B5EF4-FFF2-40B4-BE49-F238E27FC236}">
                <a16:creationId xmlns:a16="http://schemas.microsoft.com/office/drawing/2014/main" id="{4EFBE683-44EA-CC59-6882-279E164A4CEA}"/>
              </a:ext>
            </a:extLst>
          </p:cNvPr>
          <p:cNvSpPr txBox="1"/>
          <p:nvPr/>
        </p:nvSpPr>
        <p:spPr>
          <a:xfrm>
            <a:off x="790337" y="1754331"/>
            <a:ext cx="8480985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b="0" i="0" u="none" strike="noStrike" dirty="0">
                <a:effectLst/>
                <a:latin typeface="+mj-lt"/>
              </a:rPr>
              <a:t>随机性检验</a:t>
            </a:r>
            <a:r>
              <a:rPr lang="zh-CN" altLang="en-US" b="0" i="0" u="none" strike="noStrike" dirty="0">
                <a:effectLst/>
                <a:latin typeface="+mj-lt"/>
              </a:rPr>
              <a:t>：</a:t>
            </a:r>
            <a:r>
              <a:rPr lang="en-US" altLang="zh-CN" b="0" i="0" u="none" strike="noStrike" dirty="0">
                <a:effectLst/>
                <a:latin typeface="+mj-lt"/>
              </a:rPr>
              <a:t>Run</a:t>
            </a:r>
            <a:r>
              <a:rPr lang="zh-CN" altLang="en-US" b="0" i="0" u="none" strike="noStrike" dirty="0">
                <a:effectLst/>
                <a:latin typeface="+mj-lt"/>
              </a:rPr>
              <a:t> </a:t>
            </a:r>
            <a:r>
              <a:rPr lang="en-US" altLang="zh-CN" b="0" i="0" u="none" strike="noStrike" dirty="0">
                <a:effectLst/>
                <a:latin typeface="+mj-lt"/>
              </a:rPr>
              <a:t>Test</a:t>
            </a:r>
            <a:r>
              <a:rPr lang="zh-CN" altLang="en-US" dirty="0">
                <a:latin typeface="+mj-lt"/>
              </a:rPr>
              <a:t>（</a:t>
            </a:r>
            <a:r>
              <a:rPr lang="zh-TW" altLang="en-US" b="0" i="0" u="none" strike="noStrike" dirty="0">
                <a:effectLst/>
                <a:latin typeface="+mj-lt"/>
              </a:rPr>
              <a:t>同第一篇</a:t>
            </a:r>
            <a:r>
              <a:rPr lang="en-US" altLang="zh-TW" b="0" i="0" u="none" strike="noStrike" dirty="0">
                <a:effectLst/>
                <a:latin typeface="+mj-lt"/>
              </a:rPr>
              <a:t>M</a:t>
            </a:r>
            <a:r>
              <a:rPr lang="zh-TW" altLang="en-US" b="0" i="0" u="none" strike="noStrike" dirty="0">
                <a:effectLst/>
                <a:latin typeface="+mj-lt"/>
              </a:rPr>
              <a:t>奖的</a:t>
            </a:r>
            <a:r>
              <a:rPr lang="zh-CN" altLang="en-US" b="0" i="0" u="none" strike="noStrike" dirty="0">
                <a:effectLst/>
                <a:latin typeface="+mj-lt"/>
              </a:rPr>
              <a:t>，</a:t>
            </a:r>
            <a:r>
              <a:rPr lang="en-US" altLang="zh-CN" b="0" i="0" u="none" strike="noStrike" dirty="0">
                <a:effectLst/>
                <a:latin typeface="+mj-lt"/>
              </a:rPr>
              <a:t>0-1series</a:t>
            </a:r>
            <a:r>
              <a:rPr lang="zh-CN" altLang="en-US" dirty="0">
                <a:latin typeface="+mj-lt"/>
              </a:rPr>
              <a:t>）</a:t>
            </a:r>
            <a:r>
              <a:rPr lang="en-US" altLang="zh-TW" b="0" i="0" u="none" strike="noStrike" dirty="0">
                <a:effectLst/>
                <a:latin typeface="+mn-ea"/>
              </a:rPr>
              <a:t>-&gt;</a:t>
            </a:r>
            <a:r>
              <a:rPr lang="zh-TW" altLang="en-US" dirty="0">
                <a:latin typeface="+mn-ea"/>
              </a:rPr>
              <a:t>检验结果为随机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3" name="文本框 18">
            <a:extLst>
              <a:ext uri="{FF2B5EF4-FFF2-40B4-BE49-F238E27FC236}">
                <a16:creationId xmlns:a16="http://schemas.microsoft.com/office/drawing/2014/main" id="{27145B95-B5F6-2AD2-1727-E2B28D80DC7F}"/>
              </a:ext>
            </a:extLst>
          </p:cNvPr>
          <p:cNvSpPr txBox="1"/>
          <p:nvPr/>
        </p:nvSpPr>
        <p:spPr>
          <a:xfrm>
            <a:off x="152474" y="2415251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18">
            <a:extLst>
              <a:ext uri="{FF2B5EF4-FFF2-40B4-BE49-F238E27FC236}">
                <a16:creationId xmlns:a16="http://schemas.microsoft.com/office/drawing/2014/main" id="{51161D32-B0A3-A171-AF48-5E5048730E13}"/>
              </a:ext>
            </a:extLst>
          </p:cNvPr>
          <p:cNvSpPr txBox="1"/>
          <p:nvPr/>
        </p:nvSpPr>
        <p:spPr>
          <a:xfrm>
            <a:off x="126418" y="1686455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" name="文本框 27">
            <a:extLst>
              <a:ext uri="{FF2B5EF4-FFF2-40B4-BE49-F238E27FC236}">
                <a16:creationId xmlns:a16="http://schemas.microsoft.com/office/drawing/2014/main" id="{50DD375A-2641-CB23-0D04-0B7440EE9BB7}"/>
              </a:ext>
            </a:extLst>
          </p:cNvPr>
          <p:cNvSpPr txBox="1"/>
          <p:nvPr/>
        </p:nvSpPr>
        <p:spPr>
          <a:xfrm>
            <a:off x="790337" y="2484721"/>
            <a:ext cx="8480985" cy="10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b="0" i="0" u="none" strike="noStrike" dirty="0">
                <a:effectLst/>
                <a:latin typeface="+mj-lt"/>
              </a:rPr>
              <a:t>时序预测</a:t>
            </a:r>
            <a:r>
              <a:rPr lang="zh-CN" altLang="en-US" b="0" i="0" u="none" strike="noStrike" dirty="0">
                <a:effectLst/>
                <a:latin typeface="+mj-lt"/>
              </a:rPr>
              <a:t>：</a:t>
            </a:r>
            <a:r>
              <a:rPr lang="en-US" altLang="zh-CN" b="0" i="0" u="none" strike="noStrike" dirty="0">
                <a:effectLst/>
                <a:latin typeface="+mj-lt"/>
              </a:rPr>
              <a:t>RNN,LSTM,GRU</a:t>
            </a:r>
            <a:r>
              <a:rPr lang="zh-TW" altLang="en-US" b="0" i="0" u="none" strike="noStrike" dirty="0">
                <a:effectLst/>
                <a:latin typeface="+mj-lt"/>
              </a:rPr>
              <a:t>预测势头值</a:t>
            </a:r>
            <a:r>
              <a:rPr lang="zh-CN" altLang="en-US" b="0" i="0" u="none" strike="noStrike" dirty="0">
                <a:effectLst/>
                <a:latin typeface="+mj-lt"/>
              </a:rPr>
              <a:t>（</a:t>
            </a:r>
            <a:r>
              <a:rPr lang="zh-TW" altLang="en-US" b="0" i="0" u="none" strike="noStrike" dirty="0">
                <a:effectLst/>
                <a:latin typeface="+mj-lt"/>
              </a:rPr>
              <a:t>不同于前一篇</a:t>
            </a:r>
            <a:r>
              <a:rPr lang="en-US" altLang="zh-TW" b="0" i="0" u="none" strike="noStrike" dirty="0">
                <a:effectLst/>
                <a:latin typeface="+mj-lt"/>
              </a:rPr>
              <a:t>M</a:t>
            </a:r>
            <a:r>
              <a:rPr lang="zh-TW" altLang="en-US" b="0" i="0" u="none" strike="noStrike" dirty="0">
                <a:effectLst/>
                <a:latin typeface="+mj-lt"/>
              </a:rPr>
              <a:t>奖用离散模型去直接预测转折点</a:t>
            </a:r>
            <a:r>
              <a:rPr lang="zh-CN" altLang="en-US" b="0" i="0" u="none" strike="noStrike" dirty="0">
                <a:effectLst/>
                <a:latin typeface="+mj-lt"/>
              </a:rPr>
              <a:t>）</a:t>
            </a:r>
            <a:r>
              <a:rPr lang="en-US" altLang="zh-CN" dirty="0">
                <a:latin typeface="+mj-lt"/>
              </a:rPr>
              <a:t>+K-Means</a:t>
            </a:r>
            <a:r>
              <a:rPr lang="zh-TW" altLang="en-US" b="0" i="0" u="none" strike="noStrike" dirty="0">
                <a:effectLst/>
                <a:latin typeface="+mj-lt"/>
              </a:rPr>
              <a:t>迁移学习增强模型</a:t>
            </a:r>
            <a:endParaRPr lang="en-US" altLang="zh-TW" b="0" i="0" u="none" strike="noStrike" dirty="0">
              <a:effectLst/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相关性分析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：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XGBoost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&amp;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SHAP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10" name="Picture 9" descr="A chart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2EDE5BB5-86A5-1973-F1DE-E75B01BDB5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65"/>
          <a:stretch/>
        </p:blipFill>
        <p:spPr>
          <a:xfrm>
            <a:off x="8329614" y="3018745"/>
            <a:ext cx="3531908" cy="3429942"/>
          </a:xfrm>
          <a:prstGeom prst="rect">
            <a:avLst/>
          </a:prstGeom>
        </p:spPr>
      </p:pic>
      <p:sp>
        <p:nvSpPr>
          <p:cNvPr id="12" name="文本框 18">
            <a:extLst>
              <a:ext uri="{FF2B5EF4-FFF2-40B4-BE49-F238E27FC236}">
                <a16:creationId xmlns:a16="http://schemas.microsoft.com/office/drawing/2014/main" id="{F35F232F-D3A0-6E22-8788-0E382C1E3040}"/>
              </a:ext>
            </a:extLst>
          </p:cNvPr>
          <p:cNvSpPr txBox="1"/>
          <p:nvPr/>
        </p:nvSpPr>
        <p:spPr>
          <a:xfrm>
            <a:off x="162299" y="3748404"/>
            <a:ext cx="75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Q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6" name="Picture 15" descr="A close-up of a text&#10;&#10;Description automatically generated">
            <a:extLst>
              <a:ext uri="{FF2B5EF4-FFF2-40B4-BE49-F238E27FC236}">
                <a16:creationId xmlns:a16="http://schemas.microsoft.com/office/drawing/2014/main" id="{7837BFAA-C691-CFDF-C973-BF655DF3D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1" y="4362703"/>
            <a:ext cx="7772400" cy="20560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3084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公众号：陈西设计之家。微信搜索即可。更多免费PPT模版教程等都可以在公众号内获取。PPT高端定制/发布会PPT设计微信：2090298045【陈西】" descr="建筑的设计&#10;&#10;描述已自动生成">
            <a:extLst>
              <a:ext uri="{FF2B5EF4-FFF2-40B4-BE49-F238E27FC236}">
                <a16:creationId xmlns:a16="http://schemas.microsoft.com/office/drawing/2014/main" id="{7DEC8CE3-1C5E-417D-B558-3663AFB6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7829" b="6690"/>
          <a:stretch>
            <a:fillRect/>
          </a:stretch>
        </p:blipFill>
        <p:spPr>
          <a:xfrm>
            <a:off x="7692572" y="0"/>
            <a:ext cx="4499428" cy="5862342"/>
          </a:xfrm>
          <a:custGeom>
            <a:avLst/>
            <a:gdLst>
              <a:gd name="connsiteX0" fmla="*/ 0 w 4499428"/>
              <a:gd name="connsiteY0" fmla="*/ 0 h 5862342"/>
              <a:gd name="connsiteX1" fmla="*/ 4499428 w 4499428"/>
              <a:gd name="connsiteY1" fmla="*/ 0 h 5862342"/>
              <a:gd name="connsiteX2" fmla="*/ 4499428 w 4499428"/>
              <a:gd name="connsiteY2" fmla="*/ 5862342 h 5862342"/>
              <a:gd name="connsiteX3" fmla="*/ 0 w 4499428"/>
              <a:gd name="connsiteY3" fmla="*/ 5862342 h 586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9428" h="5862342">
                <a:moveTo>
                  <a:pt x="0" y="0"/>
                </a:moveTo>
                <a:lnTo>
                  <a:pt x="4499428" y="0"/>
                </a:lnTo>
                <a:lnTo>
                  <a:pt x="4499428" y="5862342"/>
                </a:lnTo>
                <a:lnTo>
                  <a:pt x="0" y="5862342"/>
                </a:lnTo>
                <a:close/>
              </a:path>
            </a:pathLst>
          </a:cu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CE120ADF-83EB-4028-8F4E-0732431E8402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F9B3091-8EA8-4E61-8F11-933B14653D45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08708C5-3F56-4604-AAF8-6409629DE1C8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2950F3A-299F-4CD5-99E6-0ABBE67760AB}"/>
              </a:ext>
            </a:extLst>
          </p:cNvPr>
          <p:cNvSpPr txBox="1"/>
          <p:nvPr/>
        </p:nvSpPr>
        <p:spPr>
          <a:xfrm>
            <a:off x="1224424" y="2041995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4000" spc="3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DD18448-E553-4745-A0AF-2C3EDB4766A9}"/>
              </a:ext>
            </a:extLst>
          </p:cNvPr>
          <p:cNvSpPr/>
          <p:nvPr/>
        </p:nvSpPr>
        <p:spPr>
          <a:xfrm>
            <a:off x="1342551" y="3792855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0DC75F8-5A4A-4C8B-BB43-136FF117657D}"/>
              </a:ext>
            </a:extLst>
          </p:cNvPr>
          <p:cNvSpPr txBox="1"/>
          <p:nvPr/>
        </p:nvSpPr>
        <p:spPr>
          <a:xfrm>
            <a:off x="1233659" y="2798316"/>
            <a:ext cx="5022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D57AE386-2028-85FC-1407-21CD7AF91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627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公众号：陈西设计之家。微信搜索即可">
            <a:extLst>
              <a:ext uri="{FF2B5EF4-FFF2-40B4-BE49-F238E27FC236}">
                <a16:creationId xmlns:a16="http://schemas.microsoft.com/office/drawing/2014/main" id="{626F4578-BEAE-4C61-A693-A013FB70EF00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98779AC-7998-4594-9283-5AE5E622380B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F0968D1-E7EA-438F-AD06-7CA1710AD541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2276666-C4DA-4730-B3CF-7D5752AB0B4A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89CFEA9C-4A8B-4262-BA6F-1B4E89AB28FF}"/>
              </a:ext>
            </a:extLst>
          </p:cNvPr>
          <p:cNvSpPr txBox="1"/>
          <p:nvPr/>
        </p:nvSpPr>
        <p:spPr>
          <a:xfrm>
            <a:off x="1233660" y="2968442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BEEF24-97CC-48D1-B712-DCEB3F9B95A0}"/>
              </a:ext>
            </a:extLst>
          </p:cNvPr>
          <p:cNvSpPr/>
          <p:nvPr/>
        </p:nvSpPr>
        <p:spPr>
          <a:xfrm>
            <a:off x="1342551" y="3792855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34DE978-8CF7-4950-93D2-B2C9B71E695F}"/>
              </a:ext>
            </a:extLst>
          </p:cNvPr>
          <p:cNvGrpSpPr/>
          <p:nvPr/>
        </p:nvGrpSpPr>
        <p:grpSpPr>
          <a:xfrm>
            <a:off x="10880727" y="302986"/>
            <a:ext cx="990598" cy="147409"/>
            <a:chOff x="10936515" y="283029"/>
            <a:chExt cx="990598" cy="147409"/>
          </a:xfrm>
          <a:solidFill>
            <a:srgbClr val="E4E4E4"/>
          </a:solidFill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A637D63D-D8D3-4BEB-968A-C33A91CD9D10}"/>
                </a:ext>
              </a:extLst>
            </p:cNvPr>
            <p:cNvSpPr/>
            <p:nvPr/>
          </p:nvSpPr>
          <p:spPr>
            <a:xfrm>
              <a:off x="1093651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0204D702-B299-42DE-BEF7-EE83DC2FC86B}"/>
                </a:ext>
              </a:extLst>
            </p:cNvPr>
            <p:cNvSpPr/>
            <p:nvPr/>
          </p:nvSpPr>
          <p:spPr>
            <a:xfrm>
              <a:off x="1100727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26FE5A90-AB19-4249-BDF6-42CC87A09C88}"/>
                </a:ext>
              </a:extLst>
            </p:cNvPr>
            <p:cNvSpPr/>
            <p:nvPr/>
          </p:nvSpPr>
          <p:spPr>
            <a:xfrm>
              <a:off x="1107802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平行四边形 48">
              <a:extLst>
                <a:ext uri="{FF2B5EF4-FFF2-40B4-BE49-F238E27FC236}">
                  <a16:creationId xmlns:a16="http://schemas.microsoft.com/office/drawing/2014/main" id="{3681752B-6401-4FAE-B411-0AEE10EF7218}"/>
                </a:ext>
              </a:extLst>
            </p:cNvPr>
            <p:cNvSpPr/>
            <p:nvPr/>
          </p:nvSpPr>
          <p:spPr>
            <a:xfrm>
              <a:off x="1114878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平行四边形 49">
              <a:extLst>
                <a:ext uri="{FF2B5EF4-FFF2-40B4-BE49-F238E27FC236}">
                  <a16:creationId xmlns:a16="http://schemas.microsoft.com/office/drawing/2014/main" id="{A8F53110-C4BE-4602-9CEB-98F08C07C3D6}"/>
                </a:ext>
              </a:extLst>
            </p:cNvPr>
            <p:cNvSpPr/>
            <p:nvPr/>
          </p:nvSpPr>
          <p:spPr>
            <a:xfrm>
              <a:off x="11219543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61671D4D-1372-4E6F-8D4F-0B1603648A6D}"/>
                </a:ext>
              </a:extLst>
            </p:cNvPr>
            <p:cNvSpPr/>
            <p:nvPr/>
          </p:nvSpPr>
          <p:spPr>
            <a:xfrm>
              <a:off x="11290300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24D1FD4F-79E6-438C-BAC1-DB661BFA02E5}"/>
                </a:ext>
              </a:extLst>
            </p:cNvPr>
            <p:cNvSpPr/>
            <p:nvPr/>
          </p:nvSpPr>
          <p:spPr>
            <a:xfrm>
              <a:off x="11361057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平行四边形 52">
              <a:extLst>
                <a:ext uri="{FF2B5EF4-FFF2-40B4-BE49-F238E27FC236}">
                  <a16:creationId xmlns:a16="http://schemas.microsoft.com/office/drawing/2014/main" id="{4BAF9AC9-0C2A-4397-9D09-5C8BE4E8035E}"/>
                </a:ext>
              </a:extLst>
            </p:cNvPr>
            <p:cNvSpPr/>
            <p:nvPr/>
          </p:nvSpPr>
          <p:spPr>
            <a:xfrm>
              <a:off x="11431814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9062C3B4-34BE-4180-8E86-7ECB761216C5}"/>
                </a:ext>
              </a:extLst>
            </p:cNvPr>
            <p:cNvSpPr/>
            <p:nvPr/>
          </p:nvSpPr>
          <p:spPr>
            <a:xfrm>
              <a:off x="11502571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平行四边形 54">
              <a:extLst>
                <a:ext uri="{FF2B5EF4-FFF2-40B4-BE49-F238E27FC236}">
                  <a16:creationId xmlns:a16="http://schemas.microsoft.com/office/drawing/2014/main" id="{5A1C3CD9-6C39-4A0E-A2E8-7B085CE20574}"/>
                </a:ext>
              </a:extLst>
            </p:cNvPr>
            <p:cNvSpPr/>
            <p:nvPr/>
          </p:nvSpPr>
          <p:spPr>
            <a:xfrm>
              <a:off x="11573328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0999657E-5D08-467F-A4D5-EC6BE782494C}"/>
                </a:ext>
              </a:extLst>
            </p:cNvPr>
            <p:cNvSpPr/>
            <p:nvPr/>
          </p:nvSpPr>
          <p:spPr>
            <a:xfrm>
              <a:off x="1164408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2C0FB7C6-145D-4972-9071-E494FE811CBF}"/>
                </a:ext>
              </a:extLst>
            </p:cNvPr>
            <p:cNvSpPr/>
            <p:nvPr/>
          </p:nvSpPr>
          <p:spPr>
            <a:xfrm>
              <a:off x="1171484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B20F498-9784-4851-B6A2-539BF6DD368F}"/>
                </a:ext>
              </a:extLst>
            </p:cNvPr>
            <p:cNvSpPr/>
            <p:nvPr/>
          </p:nvSpPr>
          <p:spPr>
            <a:xfrm>
              <a:off x="1178559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6B4FF2A4-0BE1-4678-B596-0EB54F917F1D}"/>
                </a:ext>
              </a:extLst>
            </p:cNvPr>
            <p:cNvSpPr/>
            <p:nvPr/>
          </p:nvSpPr>
          <p:spPr>
            <a:xfrm>
              <a:off x="1185635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6E573F80-45A6-42C9-1B3B-C505389B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98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公众号：陈西设计之家。微信搜索即可">
            <a:extLst>
              <a:ext uri="{FF2B5EF4-FFF2-40B4-BE49-F238E27FC236}">
                <a16:creationId xmlns:a16="http://schemas.microsoft.com/office/drawing/2014/main" id="{626F4578-BEAE-4C61-A693-A013FB70EF00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98779AC-7998-4594-9283-5AE5E622380B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F0968D1-E7EA-438F-AD06-7CA1710AD541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2276666-C4DA-4730-B3CF-7D5752AB0B4A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89CFEA9C-4A8B-4262-BA6F-1B4E89AB28FF}"/>
              </a:ext>
            </a:extLst>
          </p:cNvPr>
          <p:cNvSpPr txBox="1"/>
          <p:nvPr/>
        </p:nvSpPr>
        <p:spPr>
          <a:xfrm>
            <a:off x="1233660" y="2968442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方法总结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BEEF24-97CC-48D1-B712-DCEB3F9B95A0}"/>
              </a:ext>
            </a:extLst>
          </p:cNvPr>
          <p:cNvSpPr/>
          <p:nvPr/>
        </p:nvSpPr>
        <p:spPr>
          <a:xfrm>
            <a:off x="1342551" y="3792855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34DE978-8CF7-4950-93D2-B2C9B71E695F}"/>
              </a:ext>
            </a:extLst>
          </p:cNvPr>
          <p:cNvGrpSpPr/>
          <p:nvPr/>
        </p:nvGrpSpPr>
        <p:grpSpPr>
          <a:xfrm>
            <a:off x="10880727" y="302986"/>
            <a:ext cx="990598" cy="147409"/>
            <a:chOff x="10936515" y="283029"/>
            <a:chExt cx="990598" cy="147409"/>
          </a:xfrm>
          <a:solidFill>
            <a:srgbClr val="E4E4E4"/>
          </a:solidFill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A637D63D-D8D3-4BEB-968A-C33A91CD9D10}"/>
                </a:ext>
              </a:extLst>
            </p:cNvPr>
            <p:cNvSpPr/>
            <p:nvPr/>
          </p:nvSpPr>
          <p:spPr>
            <a:xfrm>
              <a:off x="1093651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0204D702-B299-42DE-BEF7-EE83DC2FC86B}"/>
                </a:ext>
              </a:extLst>
            </p:cNvPr>
            <p:cNvSpPr/>
            <p:nvPr/>
          </p:nvSpPr>
          <p:spPr>
            <a:xfrm>
              <a:off x="1100727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26FE5A90-AB19-4249-BDF6-42CC87A09C88}"/>
                </a:ext>
              </a:extLst>
            </p:cNvPr>
            <p:cNvSpPr/>
            <p:nvPr/>
          </p:nvSpPr>
          <p:spPr>
            <a:xfrm>
              <a:off x="1107802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平行四边形 48">
              <a:extLst>
                <a:ext uri="{FF2B5EF4-FFF2-40B4-BE49-F238E27FC236}">
                  <a16:creationId xmlns:a16="http://schemas.microsoft.com/office/drawing/2014/main" id="{3681752B-6401-4FAE-B411-0AEE10EF7218}"/>
                </a:ext>
              </a:extLst>
            </p:cNvPr>
            <p:cNvSpPr/>
            <p:nvPr/>
          </p:nvSpPr>
          <p:spPr>
            <a:xfrm>
              <a:off x="1114878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平行四边形 49">
              <a:extLst>
                <a:ext uri="{FF2B5EF4-FFF2-40B4-BE49-F238E27FC236}">
                  <a16:creationId xmlns:a16="http://schemas.microsoft.com/office/drawing/2014/main" id="{A8F53110-C4BE-4602-9CEB-98F08C07C3D6}"/>
                </a:ext>
              </a:extLst>
            </p:cNvPr>
            <p:cNvSpPr/>
            <p:nvPr/>
          </p:nvSpPr>
          <p:spPr>
            <a:xfrm>
              <a:off x="11219543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61671D4D-1372-4E6F-8D4F-0B1603648A6D}"/>
                </a:ext>
              </a:extLst>
            </p:cNvPr>
            <p:cNvSpPr/>
            <p:nvPr/>
          </p:nvSpPr>
          <p:spPr>
            <a:xfrm>
              <a:off x="11290300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24D1FD4F-79E6-438C-BAC1-DB661BFA02E5}"/>
                </a:ext>
              </a:extLst>
            </p:cNvPr>
            <p:cNvSpPr/>
            <p:nvPr/>
          </p:nvSpPr>
          <p:spPr>
            <a:xfrm>
              <a:off x="11361057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平行四边形 52">
              <a:extLst>
                <a:ext uri="{FF2B5EF4-FFF2-40B4-BE49-F238E27FC236}">
                  <a16:creationId xmlns:a16="http://schemas.microsoft.com/office/drawing/2014/main" id="{4BAF9AC9-0C2A-4397-9D09-5C8BE4E8035E}"/>
                </a:ext>
              </a:extLst>
            </p:cNvPr>
            <p:cNvSpPr/>
            <p:nvPr/>
          </p:nvSpPr>
          <p:spPr>
            <a:xfrm>
              <a:off x="11431814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9062C3B4-34BE-4180-8E86-7ECB761216C5}"/>
                </a:ext>
              </a:extLst>
            </p:cNvPr>
            <p:cNvSpPr/>
            <p:nvPr/>
          </p:nvSpPr>
          <p:spPr>
            <a:xfrm>
              <a:off x="11502571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平行四边形 54">
              <a:extLst>
                <a:ext uri="{FF2B5EF4-FFF2-40B4-BE49-F238E27FC236}">
                  <a16:creationId xmlns:a16="http://schemas.microsoft.com/office/drawing/2014/main" id="{5A1C3CD9-6C39-4A0E-A2E8-7B085CE20574}"/>
                </a:ext>
              </a:extLst>
            </p:cNvPr>
            <p:cNvSpPr/>
            <p:nvPr/>
          </p:nvSpPr>
          <p:spPr>
            <a:xfrm>
              <a:off x="11573328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0999657E-5D08-467F-A4D5-EC6BE782494C}"/>
                </a:ext>
              </a:extLst>
            </p:cNvPr>
            <p:cNvSpPr/>
            <p:nvPr/>
          </p:nvSpPr>
          <p:spPr>
            <a:xfrm>
              <a:off x="1164408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2C0FB7C6-145D-4972-9071-E494FE811CBF}"/>
                </a:ext>
              </a:extLst>
            </p:cNvPr>
            <p:cNvSpPr/>
            <p:nvPr/>
          </p:nvSpPr>
          <p:spPr>
            <a:xfrm>
              <a:off x="1171484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8B20F498-9784-4851-B6A2-539BF6DD368F}"/>
                </a:ext>
              </a:extLst>
            </p:cNvPr>
            <p:cNvSpPr/>
            <p:nvPr/>
          </p:nvSpPr>
          <p:spPr>
            <a:xfrm>
              <a:off x="1178559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6B4FF2A4-0BE1-4678-B596-0EB54F917F1D}"/>
                </a:ext>
              </a:extLst>
            </p:cNvPr>
            <p:cNvSpPr/>
            <p:nvPr/>
          </p:nvSpPr>
          <p:spPr>
            <a:xfrm>
              <a:off x="1185635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6E573F80-45A6-42C9-1B3B-C505389B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A731D6-FAD8-E826-29FC-0398CEDD3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925" y="0"/>
            <a:ext cx="683479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E95BAA-9C72-07AF-CCD9-C38D79241CA5}"/>
              </a:ext>
            </a:extLst>
          </p:cNvPr>
          <p:cNvSpPr txBox="1"/>
          <p:nvPr/>
        </p:nvSpPr>
        <p:spPr>
          <a:xfrm>
            <a:off x="1233660" y="4038592"/>
            <a:ext cx="366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www.spsspro.com</a:t>
            </a:r>
            <a:r>
              <a:rPr lang="en-US" dirty="0">
                <a:hlinkClick r:id="rId6"/>
              </a:rPr>
              <a:t>/help/correlation/</a:t>
            </a:r>
            <a:endParaRPr lang="en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76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witch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公众号：陈西设计之家。微信搜索即可。更多免费PPT模版教程等都可以在公众号内获取。PPT高端定制/发布会PPT设计微信：2090298045【陈西】" descr="建筑的设计&#10;&#10;描述已自动生成">
            <a:extLst>
              <a:ext uri="{FF2B5EF4-FFF2-40B4-BE49-F238E27FC236}">
                <a16:creationId xmlns:a16="http://schemas.microsoft.com/office/drawing/2014/main" id="{317AAFF7-367C-4828-9610-FAE088F1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7" y="-1"/>
            <a:ext cx="4570285" cy="6858000"/>
          </a:xfrm>
          <a:prstGeom prst="rect">
            <a:avLst/>
          </a:prstGeom>
        </p:spPr>
      </p:pic>
      <p:sp>
        <p:nvSpPr>
          <p:cNvPr id="4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F062CFD9-5800-45F1-927B-356DC033239F}"/>
              </a:ext>
            </a:extLst>
          </p:cNvPr>
          <p:cNvSpPr/>
          <p:nvPr/>
        </p:nvSpPr>
        <p:spPr>
          <a:xfrm>
            <a:off x="0" y="1"/>
            <a:ext cx="598517" cy="6858000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27E08A08-5AB7-4DAC-BBC5-C542A546F4F4}"/>
              </a:ext>
            </a:extLst>
          </p:cNvPr>
          <p:cNvSpPr txBox="1"/>
          <p:nvPr/>
        </p:nvSpPr>
        <p:spPr>
          <a:xfrm>
            <a:off x="6381299" y="2852926"/>
            <a:ext cx="44994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3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感谢</a:t>
            </a:r>
            <a:r>
              <a:rPr lang="zh-CN" altLang="en-US" sz="66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观看</a:t>
            </a:r>
          </a:p>
        </p:txBody>
      </p:sp>
      <p:sp>
        <p:nvSpPr>
          <p:cNvPr id="6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421C5136-C14D-496D-956D-1554F55D99A0}"/>
              </a:ext>
            </a:extLst>
          </p:cNvPr>
          <p:cNvSpPr/>
          <p:nvPr/>
        </p:nvSpPr>
        <p:spPr>
          <a:xfrm>
            <a:off x="6429368" y="4172071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77B1CBF-12EB-45D5-B7DB-D4C53D9E43FD}"/>
              </a:ext>
            </a:extLst>
          </p:cNvPr>
          <p:cNvGrpSpPr/>
          <p:nvPr/>
        </p:nvGrpSpPr>
        <p:grpSpPr>
          <a:xfrm>
            <a:off x="91086" y="1925843"/>
            <a:ext cx="430887" cy="3222811"/>
            <a:chOff x="272522" y="1667436"/>
            <a:chExt cx="430887" cy="322281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94D774-CB96-4455-91B7-4F580156A3CB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5CE82B6-C0A6-41F3-8524-14514819C902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BD3A2-C5F1-435F-9159-864C966A5B84}"/>
              </a:ext>
            </a:extLst>
          </p:cNvPr>
          <p:cNvSpPr txBox="1"/>
          <p:nvPr/>
        </p:nvSpPr>
        <p:spPr>
          <a:xfrm>
            <a:off x="9334677" y="6363454"/>
            <a:ext cx="264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MCM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2025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0122BF1-FA26-4DE2-ADDC-CE6AF064EB3F}"/>
              </a:ext>
            </a:extLst>
          </p:cNvPr>
          <p:cNvGrpSpPr/>
          <p:nvPr/>
        </p:nvGrpSpPr>
        <p:grpSpPr>
          <a:xfrm>
            <a:off x="10880727" y="302986"/>
            <a:ext cx="990598" cy="147409"/>
            <a:chOff x="10936515" y="283029"/>
            <a:chExt cx="990598" cy="147409"/>
          </a:xfrm>
          <a:solidFill>
            <a:srgbClr val="E4E4E4"/>
          </a:solidFill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6C09B4C2-95BE-46AE-826F-727996CD517D}"/>
                </a:ext>
              </a:extLst>
            </p:cNvPr>
            <p:cNvSpPr/>
            <p:nvPr/>
          </p:nvSpPr>
          <p:spPr>
            <a:xfrm>
              <a:off x="1093651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39DD6C64-150E-488B-95AD-265C85D35ADD}"/>
                </a:ext>
              </a:extLst>
            </p:cNvPr>
            <p:cNvSpPr/>
            <p:nvPr/>
          </p:nvSpPr>
          <p:spPr>
            <a:xfrm>
              <a:off x="1100727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022F3AFA-AE16-4F1A-863E-EDDAEA6888F9}"/>
                </a:ext>
              </a:extLst>
            </p:cNvPr>
            <p:cNvSpPr/>
            <p:nvPr/>
          </p:nvSpPr>
          <p:spPr>
            <a:xfrm>
              <a:off x="1107802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8D854A3A-F012-4C8D-967E-7A2FE5870BAC}"/>
                </a:ext>
              </a:extLst>
            </p:cNvPr>
            <p:cNvSpPr/>
            <p:nvPr/>
          </p:nvSpPr>
          <p:spPr>
            <a:xfrm>
              <a:off x="1114878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828909D8-C6D8-4410-BC85-F5F80AB5A377}"/>
                </a:ext>
              </a:extLst>
            </p:cNvPr>
            <p:cNvSpPr/>
            <p:nvPr/>
          </p:nvSpPr>
          <p:spPr>
            <a:xfrm>
              <a:off x="11219543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8764DC6F-7C93-40E9-97E8-48AA461AEB5D}"/>
                </a:ext>
              </a:extLst>
            </p:cNvPr>
            <p:cNvSpPr/>
            <p:nvPr/>
          </p:nvSpPr>
          <p:spPr>
            <a:xfrm>
              <a:off x="11290300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7BC5ECAE-58AC-4BFA-ACF3-F77DF917E3D8}"/>
                </a:ext>
              </a:extLst>
            </p:cNvPr>
            <p:cNvSpPr/>
            <p:nvPr/>
          </p:nvSpPr>
          <p:spPr>
            <a:xfrm>
              <a:off x="11361057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224709CD-A6AF-4B2A-A808-B4071ACD76CF}"/>
                </a:ext>
              </a:extLst>
            </p:cNvPr>
            <p:cNvSpPr/>
            <p:nvPr/>
          </p:nvSpPr>
          <p:spPr>
            <a:xfrm>
              <a:off x="11431814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4E6AEFE0-B6C8-4FA6-BF09-04D19ECD4F2D}"/>
                </a:ext>
              </a:extLst>
            </p:cNvPr>
            <p:cNvSpPr/>
            <p:nvPr/>
          </p:nvSpPr>
          <p:spPr>
            <a:xfrm>
              <a:off x="11502571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0C7877E6-33C2-4A9D-880B-8C744666E93A}"/>
                </a:ext>
              </a:extLst>
            </p:cNvPr>
            <p:cNvSpPr/>
            <p:nvPr/>
          </p:nvSpPr>
          <p:spPr>
            <a:xfrm>
              <a:off x="11573328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DC885607-96C1-43CF-A4AD-517756BC8B07}"/>
                </a:ext>
              </a:extLst>
            </p:cNvPr>
            <p:cNvSpPr/>
            <p:nvPr/>
          </p:nvSpPr>
          <p:spPr>
            <a:xfrm>
              <a:off x="11644085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86DE886E-126A-43D4-A775-7D355498E80D}"/>
                </a:ext>
              </a:extLst>
            </p:cNvPr>
            <p:cNvSpPr/>
            <p:nvPr/>
          </p:nvSpPr>
          <p:spPr>
            <a:xfrm>
              <a:off x="11714842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222224B4-D888-4731-B040-177E89A93FC5}"/>
                </a:ext>
              </a:extLst>
            </p:cNvPr>
            <p:cNvSpPr/>
            <p:nvPr/>
          </p:nvSpPr>
          <p:spPr>
            <a:xfrm>
              <a:off x="11785599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34089622-16AF-4C34-A5BC-D2AD3164150F}"/>
                </a:ext>
              </a:extLst>
            </p:cNvPr>
            <p:cNvSpPr/>
            <p:nvPr/>
          </p:nvSpPr>
          <p:spPr>
            <a:xfrm>
              <a:off x="11856356" y="283029"/>
              <a:ext cx="70757" cy="147409"/>
            </a:xfrm>
            <a:prstGeom prst="parallelogram">
              <a:avLst>
                <a:gd name="adj" fmla="val 611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59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70751BE1-399F-4EB0-9B27-E3DD4357A537}"/>
              </a:ext>
            </a:extLst>
          </p:cNvPr>
          <p:cNvSpPr/>
          <p:nvPr/>
        </p:nvSpPr>
        <p:spPr>
          <a:xfrm>
            <a:off x="8357582" y="0"/>
            <a:ext cx="3812647" cy="6858000"/>
          </a:xfrm>
          <a:custGeom>
            <a:avLst/>
            <a:gdLst>
              <a:gd name="connsiteX0" fmla="*/ 1062140 w 3812647"/>
              <a:gd name="connsiteY0" fmla="*/ 0 h 6858000"/>
              <a:gd name="connsiteX1" fmla="*/ 3812647 w 3812647"/>
              <a:gd name="connsiteY1" fmla="*/ 0 h 6858000"/>
              <a:gd name="connsiteX2" fmla="*/ 3812647 w 3812647"/>
              <a:gd name="connsiteY2" fmla="*/ 6858000 h 6858000"/>
              <a:gd name="connsiteX3" fmla="*/ 0 w 3812647"/>
              <a:gd name="connsiteY3" fmla="*/ 6858000 h 6858000"/>
              <a:gd name="connsiteX4" fmla="*/ 50624 w 3812647"/>
              <a:gd name="connsiteY4" fmla="*/ 6827573 h 6858000"/>
              <a:gd name="connsiteX5" fmla="*/ 1777019 w 3812647"/>
              <a:gd name="connsiteY5" fmla="*/ 2857280 h 6858000"/>
              <a:gd name="connsiteX6" fmla="*/ 1131548 w 3812647"/>
              <a:gd name="connsiteY6" fmla="*/ 1164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2647" h="6858000">
                <a:moveTo>
                  <a:pt x="1062140" y="0"/>
                </a:moveTo>
                <a:lnTo>
                  <a:pt x="3812647" y="0"/>
                </a:lnTo>
                <a:lnTo>
                  <a:pt x="3812647" y="6858000"/>
                </a:lnTo>
                <a:lnTo>
                  <a:pt x="0" y="6858000"/>
                </a:lnTo>
                <a:lnTo>
                  <a:pt x="50624" y="6827573"/>
                </a:lnTo>
                <a:cubicBezTo>
                  <a:pt x="1065154" y="6173445"/>
                  <a:pt x="1777019" y="4642088"/>
                  <a:pt x="1777019" y="2857280"/>
                </a:cubicBezTo>
                <a:cubicBezTo>
                  <a:pt x="1777019" y="1816142"/>
                  <a:pt x="1534787" y="861248"/>
                  <a:pt x="1131548" y="116415"/>
                </a:cubicBezTo>
                <a:close/>
              </a:path>
            </a:pathLst>
          </a:cu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7F5AD18-5187-4299-BD95-29E0088E6598}"/>
              </a:ext>
            </a:extLst>
          </p:cNvPr>
          <p:cNvSpPr/>
          <p:nvPr/>
        </p:nvSpPr>
        <p:spPr>
          <a:xfrm>
            <a:off x="10269120" y="5681841"/>
            <a:ext cx="922713" cy="922713"/>
          </a:xfrm>
          <a:prstGeom prst="ellipse">
            <a:avLst/>
          </a:prstGeom>
          <a:solidFill>
            <a:srgbClr val="3725D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BB2404-ACA9-4B6F-8EDF-AC3193274948}"/>
              </a:ext>
            </a:extLst>
          </p:cNvPr>
          <p:cNvSpPr/>
          <p:nvPr/>
        </p:nvSpPr>
        <p:spPr>
          <a:xfrm>
            <a:off x="10094068" y="6519635"/>
            <a:ext cx="169837" cy="169837"/>
          </a:xfrm>
          <a:prstGeom prst="ellipse">
            <a:avLst/>
          </a:prstGeom>
          <a:solidFill>
            <a:srgbClr val="3725D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26FE6E8D-0E17-4941-BD5D-28C62C2B1816}"/>
              </a:ext>
            </a:extLst>
          </p:cNvPr>
          <p:cNvSpPr/>
          <p:nvPr/>
        </p:nvSpPr>
        <p:spPr>
          <a:xfrm>
            <a:off x="10527847" y="5960427"/>
            <a:ext cx="405258" cy="365540"/>
          </a:xfrm>
          <a:custGeom>
            <a:avLst/>
            <a:gdLst>
              <a:gd name="connsiteX0" fmla="*/ 322758 w 583303"/>
              <a:gd name="connsiteY0" fmla="*/ 183612 h 526137"/>
              <a:gd name="connsiteX1" fmla="*/ 325796 w 583303"/>
              <a:gd name="connsiteY1" fmla="*/ 183612 h 526137"/>
              <a:gd name="connsiteX2" fmla="*/ 334152 w 583303"/>
              <a:gd name="connsiteY2" fmla="*/ 183612 h 526137"/>
              <a:gd name="connsiteX3" fmla="*/ 337190 w 583303"/>
              <a:gd name="connsiteY3" fmla="*/ 183612 h 526137"/>
              <a:gd name="connsiteX4" fmla="*/ 338709 w 583303"/>
              <a:gd name="connsiteY4" fmla="*/ 186647 h 526137"/>
              <a:gd name="connsiteX5" fmla="*/ 365295 w 583303"/>
              <a:gd name="connsiteY5" fmla="*/ 210923 h 526137"/>
              <a:gd name="connsiteX6" fmla="*/ 370612 w 583303"/>
              <a:gd name="connsiteY6" fmla="*/ 212440 h 526137"/>
              <a:gd name="connsiteX7" fmla="*/ 367574 w 583303"/>
              <a:gd name="connsiteY7" fmla="*/ 216992 h 526137"/>
              <a:gd name="connsiteX8" fmla="*/ 361497 w 583303"/>
              <a:gd name="connsiteY8" fmla="*/ 234441 h 526137"/>
              <a:gd name="connsiteX9" fmla="*/ 361497 w 583303"/>
              <a:gd name="connsiteY9" fmla="*/ 240510 h 526137"/>
              <a:gd name="connsiteX10" fmla="*/ 361497 w 583303"/>
              <a:gd name="connsiteY10" fmla="*/ 242786 h 526137"/>
              <a:gd name="connsiteX11" fmla="*/ 359218 w 583303"/>
              <a:gd name="connsiteY11" fmla="*/ 244303 h 526137"/>
              <a:gd name="connsiteX12" fmla="*/ 337950 w 583303"/>
              <a:gd name="connsiteY12" fmla="*/ 275408 h 526137"/>
              <a:gd name="connsiteX13" fmla="*/ 337950 w 583303"/>
              <a:gd name="connsiteY13" fmla="*/ 277683 h 526137"/>
              <a:gd name="connsiteX14" fmla="*/ 337190 w 583303"/>
              <a:gd name="connsiteY14" fmla="*/ 280718 h 526137"/>
              <a:gd name="connsiteX15" fmla="*/ 332632 w 583303"/>
              <a:gd name="connsiteY15" fmla="*/ 280718 h 526137"/>
              <a:gd name="connsiteX16" fmla="*/ 329594 w 583303"/>
              <a:gd name="connsiteY16" fmla="*/ 280718 h 526137"/>
              <a:gd name="connsiteX17" fmla="*/ 329594 w 583303"/>
              <a:gd name="connsiteY17" fmla="*/ 277683 h 526137"/>
              <a:gd name="connsiteX18" fmla="*/ 329594 w 583303"/>
              <a:gd name="connsiteY18" fmla="*/ 273890 h 526137"/>
              <a:gd name="connsiteX19" fmla="*/ 353901 w 583303"/>
              <a:gd name="connsiteY19" fmla="*/ 238234 h 526137"/>
              <a:gd name="connsiteX20" fmla="*/ 353901 w 583303"/>
              <a:gd name="connsiteY20" fmla="*/ 233682 h 526137"/>
              <a:gd name="connsiteX21" fmla="*/ 358459 w 583303"/>
              <a:gd name="connsiteY21" fmla="*/ 216992 h 526137"/>
              <a:gd name="connsiteX22" fmla="*/ 331873 w 583303"/>
              <a:gd name="connsiteY22" fmla="*/ 191957 h 526137"/>
              <a:gd name="connsiteX23" fmla="*/ 324277 w 583303"/>
              <a:gd name="connsiteY23" fmla="*/ 191957 h 526137"/>
              <a:gd name="connsiteX24" fmla="*/ 321998 w 583303"/>
              <a:gd name="connsiteY24" fmla="*/ 191198 h 526137"/>
              <a:gd name="connsiteX25" fmla="*/ 126814 w 583303"/>
              <a:gd name="connsiteY25" fmla="*/ 97109 h 526137"/>
              <a:gd name="connsiteX26" fmla="*/ 129852 w 583303"/>
              <a:gd name="connsiteY26" fmla="*/ 97868 h 526137"/>
              <a:gd name="connsiteX27" fmla="*/ 179219 w 583303"/>
              <a:gd name="connsiteY27" fmla="*/ 128207 h 526137"/>
              <a:gd name="connsiteX28" fmla="*/ 180738 w 583303"/>
              <a:gd name="connsiteY28" fmla="*/ 131999 h 526137"/>
              <a:gd name="connsiteX29" fmla="*/ 282509 w 583303"/>
              <a:gd name="connsiteY29" fmla="*/ 191160 h 526137"/>
              <a:gd name="connsiteX30" fmla="*/ 273395 w 583303"/>
              <a:gd name="connsiteY30" fmla="*/ 236669 h 526137"/>
              <a:gd name="connsiteX31" fmla="*/ 165548 w 583303"/>
              <a:gd name="connsiteY31" fmla="*/ 194194 h 526137"/>
              <a:gd name="connsiteX32" fmla="*/ 140485 w 583303"/>
              <a:gd name="connsiteY32" fmla="*/ 303415 h 526137"/>
              <a:gd name="connsiteX33" fmla="*/ 210358 w 583303"/>
              <a:gd name="connsiteY33" fmla="*/ 378504 h 526137"/>
              <a:gd name="connsiteX34" fmla="*/ 183016 w 583303"/>
              <a:gd name="connsiteY34" fmla="*/ 511238 h 526137"/>
              <a:gd name="connsiteX35" fmla="*/ 140485 w 583303"/>
              <a:gd name="connsiteY35" fmla="*/ 480899 h 526137"/>
              <a:gd name="connsiteX36" fmla="*/ 160232 w 583303"/>
              <a:gd name="connsiteY36" fmla="*/ 395191 h 526137"/>
              <a:gd name="connsiteX37" fmla="*/ 97954 w 583303"/>
              <a:gd name="connsiteY37" fmla="*/ 341339 h 526137"/>
              <a:gd name="connsiteX38" fmla="*/ 53144 w 583303"/>
              <a:gd name="connsiteY38" fmla="*/ 509721 h 526137"/>
              <a:gd name="connsiteX39" fmla="*/ 3778 w 583303"/>
              <a:gd name="connsiteY39" fmla="*/ 490759 h 526137"/>
              <a:gd name="connsiteX40" fmla="*/ 55423 w 583303"/>
              <a:gd name="connsiteY40" fmla="*/ 296589 h 526137"/>
              <a:gd name="connsiteX41" fmla="*/ 61499 w 583303"/>
              <a:gd name="connsiteY41" fmla="*/ 277627 h 526137"/>
              <a:gd name="connsiteX42" fmla="*/ 91118 w 583303"/>
              <a:gd name="connsiteY42" fmla="*/ 147169 h 526137"/>
              <a:gd name="connsiteX43" fmla="*/ 91118 w 583303"/>
              <a:gd name="connsiteY43" fmla="*/ 145652 h 526137"/>
              <a:gd name="connsiteX44" fmla="*/ 42511 w 583303"/>
              <a:gd name="connsiteY44" fmla="*/ 192677 h 526137"/>
              <a:gd name="connsiteX45" fmla="*/ 2259 w 583303"/>
              <a:gd name="connsiteY45" fmla="*/ 169165 h 526137"/>
              <a:gd name="connsiteX46" fmla="*/ 126814 w 583303"/>
              <a:gd name="connsiteY46" fmla="*/ 97109 h 526137"/>
              <a:gd name="connsiteX47" fmla="*/ 281794 w 583303"/>
              <a:gd name="connsiteY47" fmla="*/ 88796 h 526137"/>
              <a:gd name="connsiteX48" fmla="*/ 422279 w 583303"/>
              <a:gd name="connsiteY48" fmla="*/ 114581 h 526137"/>
              <a:gd name="connsiteX49" fmla="*/ 476195 w 583303"/>
              <a:gd name="connsiteY49" fmla="*/ 116856 h 526137"/>
              <a:gd name="connsiteX50" fmla="*/ 581749 w 583303"/>
              <a:gd name="connsiteY50" fmla="*/ 289765 h 526137"/>
              <a:gd name="connsiteX51" fmla="*/ 551374 w 583303"/>
              <a:gd name="connsiteY51" fmla="*/ 345127 h 526137"/>
              <a:gd name="connsiteX52" fmla="*/ 551374 w 583303"/>
              <a:gd name="connsiteY52" fmla="*/ 345885 h 526137"/>
              <a:gd name="connsiteX53" fmla="*/ 455692 w 583303"/>
              <a:gd name="connsiteY53" fmla="*/ 424756 h 526137"/>
              <a:gd name="connsiteX54" fmla="*/ 416204 w 583303"/>
              <a:gd name="connsiteY54" fmla="*/ 390629 h 526137"/>
              <a:gd name="connsiteX55" fmla="*/ 461008 w 583303"/>
              <a:gd name="connsiteY55" fmla="*/ 347402 h 526137"/>
              <a:gd name="connsiteX56" fmla="*/ 329635 w 583303"/>
              <a:gd name="connsiteY56" fmla="*/ 446749 h 526137"/>
              <a:gd name="connsiteX57" fmla="*/ 290147 w 583303"/>
              <a:gd name="connsiteY57" fmla="*/ 412622 h 526137"/>
              <a:gd name="connsiteX58" fmla="*/ 488345 w 583303"/>
              <a:gd name="connsiteY58" fmla="*/ 287490 h 526137"/>
              <a:gd name="connsiteX59" fmla="*/ 418482 w 583303"/>
              <a:gd name="connsiteY59" fmla="*/ 183593 h 526137"/>
              <a:gd name="connsiteX60" fmla="*/ 405573 w 583303"/>
              <a:gd name="connsiteY60" fmla="*/ 164634 h 526137"/>
              <a:gd name="connsiteX61" fmla="*/ 271922 w 583303"/>
              <a:gd name="connsiteY61" fmla="*/ 139607 h 526137"/>
              <a:gd name="connsiteX62" fmla="*/ 281794 w 583303"/>
              <a:gd name="connsiteY62" fmla="*/ 88796 h 526137"/>
              <a:gd name="connsiteX63" fmla="*/ 418130 w 583303"/>
              <a:gd name="connsiteY63" fmla="*/ 14499 h 526137"/>
              <a:gd name="connsiteX64" fmla="*/ 459556 w 583303"/>
              <a:gd name="connsiteY64" fmla="*/ 55803 h 526137"/>
              <a:gd name="connsiteX65" fmla="*/ 418130 w 583303"/>
              <a:gd name="connsiteY65" fmla="*/ 97107 h 526137"/>
              <a:gd name="connsiteX66" fmla="*/ 376704 w 583303"/>
              <a:gd name="connsiteY66" fmla="*/ 55803 h 526137"/>
              <a:gd name="connsiteX67" fmla="*/ 418130 w 583303"/>
              <a:gd name="connsiteY67" fmla="*/ 14499 h 526137"/>
              <a:gd name="connsiteX68" fmla="*/ 149230 w 583303"/>
              <a:gd name="connsiteY68" fmla="*/ 0 h 526137"/>
              <a:gd name="connsiteX69" fmla="*/ 193702 w 583303"/>
              <a:gd name="connsiteY69" fmla="*/ 44411 h 526137"/>
              <a:gd name="connsiteX70" fmla="*/ 149230 w 583303"/>
              <a:gd name="connsiteY70" fmla="*/ 88822 h 526137"/>
              <a:gd name="connsiteX71" fmla="*/ 104758 w 583303"/>
              <a:gd name="connsiteY71" fmla="*/ 44411 h 526137"/>
              <a:gd name="connsiteX72" fmla="*/ 149230 w 583303"/>
              <a:gd name="connsiteY72" fmla="*/ 0 h 52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3303" h="526137">
                <a:moveTo>
                  <a:pt x="322758" y="183612"/>
                </a:moveTo>
                <a:lnTo>
                  <a:pt x="325796" y="183612"/>
                </a:lnTo>
                <a:cubicBezTo>
                  <a:pt x="328075" y="184371"/>
                  <a:pt x="331113" y="184371"/>
                  <a:pt x="334152" y="183612"/>
                </a:cubicBezTo>
                <a:lnTo>
                  <a:pt x="337190" y="183612"/>
                </a:lnTo>
                <a:lnTo>
                  <a:pt x="338709" y="186647"/>
                </a:lnTo>
                <a:cubicBezTo>
                  <a:pt x="342507" y="198785"/>
                  <a:pt x="353141" y="207888"/>
                  <a:pt x="365295" y="210923"/>
                </a:cubicBezTo>
                <a:lnTo>
                  <a:pt x="370612" y="212440"/>
                </a:lnTo>
                <a:lnTo>
                  <a:pt x="367574" y="216992"/>
                </a:lnTo>
                <a:cubicBezTo>
                  <a:pt x="364535" y="222303"/>
                  <a:pt x="362257" y="228372"/>
                  <a:pt x="361497" y="234441"/>
                </a:cubicBezTo>
                <a:cubicBezTo>
                  <a:pt x="361497" y="235958"/>
                  <a:pt x="361497" y="238234"/>
                  <a:pt x="361497" y="240510"/>
                </a:cubicBezTo>
                <a:lnTo>
                  <a:pt x="361497" y="242786"/>
                </a:lnTo>
                <a:lnTo>
                  <a:pt x="359218" y="244303"/>
                </a:lnTo>
                <a:cubicBezTo>
                  <a:pt x="347065" y="250372"/>
                  <a:pt x="339469" y="261752"/>
                  <a:pt x="337950" y="275408"/>
                </a:cubicBezTo>
                <a:cubicBezTo>
                  <a:pt x="337950" y="276166"/>
                  <a:pt x="337950" y="276925"/>
                  <a:pt x="337950" y="277683"/>
                </a:cubicBezTo>
                <a:lnTo>
                  <a:pt x="337190" y="280718"/>
                </a:lnTo>
                <a:lnTo>
                  <a:pt x="332632" y="280718"/>
                </a:lnTo>
                <a:lnTo>
                  <a:pt x="329594" y="280718"/>
                </a:lnTo>
                <a:lnTo>
                  <a:pt x="329594" y="277683"/>
                </a:lnTo>
                <a:cubicBezTo>
                  <a:pt x="329594" y="276166"/>
                  <a:pt x="329594" y="275408"/>
                  <a:pt x="329594" y="273890"/>
                </a:cubicBezTo>
                <a:cubicBezTo>
                  <a:pt x="331873" y="258717"/>
                  <a:pt x="340228" y="245821"/>
                  <a:pt x="353901" y="238234"/>
                </a:cubicBezTo>
                <a:cubicBezTo>
                  <a:pt x="353901" y="236717"/>
                  <a:pt x="353901" y="235200"/>
                  <a:pt x="353901" y="233682"/>
                </a:cubicBezTo>
                <a:cubicBezTo>
                  <a:pt x="354661" y="227613"/>
                  <a:pt x="356180" y="222303"/>
                  <a:pt x="358459" y="216992"/>
                </a:cubicBezTo>
                <a:cubicBezTo>
                  <a:pt x="347065" y="213199"/>
                  <a:pt x="337190" y="203337"/>
                  <a:pt x="331873" y="191957"/>
                </a:cubicBezTo>
                <a:cubicBezTo>
                  <a:pt x="329594" y="191957"/>
                  <a:pt x="327315" y="191957"/>
                  <a:pt x="324277" y="191957"/>
                </a:cubicBezTo>
                <a:lnTo>
                  <a:pt x="321998" y="191198"/>
                </a:lnTo>
                <a:close/>
                <a:moveTo>
                  <a:pt x="126814" y="97109"/>
                </a:moveTo>
                <a:cubicBezTo>
                  <a:pt x="127574" y="97109"/>
                  <a:pt x="128333" y="97109"/>
                  <a:pt x="129852" y="97868"/>
                </a:cubicBezTo>
                <a:cubicBezTo>
                  <a:pt x="151118" y="93317"/>
                  <a:pt x="174662" y="102419"/>
                  <a:pt x="179219" y="128207"/>
                </a:cubicBezTo>
                <a:cubicBezTo>
                  <a:pt x="179219" y="129724"/>
                  <a:pt x="179978" y="130482"/>
                  <a:pt x="180738" y="131999"/>
                </a:cubicBezTo>
                <a:cubicBezTo>
                  <a:pt x="193649" y="174474"/>
                  <a:pt x="236180" y="187368"/>
                  <a:pt x="282509" y="191160"/>
                </a:cubicBezTo>
                <a:cubicBezTo>
                  <a:pt x="312129" y="193436"/>
                  <a:pt x="303015" y="238945"/>
                  <a:pt x="273395" y="236669"/>
                </a:cubicBezTo>
                <a:cubicBezTo>
                  <a:pt x="232383" y="232877"/>
                  <a:pt x="192890" y="219983"/>
                  <a:pt x="165548" y="194194"/>
                </a:cubicBezTo>
                <a:lnTo>
                  <a:pt x="140485" y="303415"/>
                </a:lnTo>
                <a:cubicBezTo>
                  <a:pt x="171624" y="320102"/>
                  <a:pt x="198965" y="343614"/>
                  <a:pt x="210358" y="378504"/>
                </a:cubicBezTo>
                <a:cubicBezTo>
                  <a:pt x="224788" y="424772"/>
                  <a:pt x="206560" y="471039"/>
                  <a:pt x="183016" y="511238"/>
                </a:cubicBezTo>
                <a:cubicBezTo>
                  <a:pt x="165548" y="540819"/>
                  <a:pt x="123017" y="509721"/>
                  <a:pt x="140485" y="480899"/>
                </a:cubicBezTo>
                <a:cubicBezTo>
                  <a:pt x="153396" y="457386"/>
                  <a:pt x="171624" y="422496"/>
                  <a:pt x="160232" y="395191"/>
                </a:cubicBezTo>
                <a:cubicBezTo>
                  <a:pt x="148839" y="367127"/>
                  <a:pt x="124536" y="352716"/>
                  <a:pt x="97954" y="341339"/>
                </a:cubicBezTo>
                <a:lnTo>
                  <a:pt x="53144" y="509721"/>
                </a:lnTo>
                <a:cubicBezTo>
                  <a:pt x="40992" y="541577"/>
                  <a:pt x="-8374" y="522615"/>
                  <a:pt x="3778" y="490759"/>
                </a:cubicBezTo>
                <a:lnTo>
                  <a:pt x="55423" y="296589"/>
                </a:lnTo>
                <a:cubicBezTo>
                  <a:pt x="54663" y="291279"/>
                  <a:pt x="56182" y="284453"/>
                  <a:pt x="61499" y="277627"/>
                </a:cubicBezTo>
                <a:cubicBezTo>
                  <a:pt x="70612" y="228326"/>
                  <a:pt x="91118" y="147169"/>
                  <a:pt x="91118" y="147169"/>
                </a:cubicBezTo>
                <a:cubicBezTo>
                  <a:pt x="91118" y="146410"/>
                  <a:pt x="91118" y="146410"/>
                  <a:pt x="91118" y="145652"/>
                </a:cubicBezTo>
                <a:cubicBezTo>
                  <a:pt x="69093" y="151720"/>
                  <a:pt x="53144" y="167648"/>
                  <a:pt x="42511" y="192677"/>
                </a:cubicBezTo>
                <a:cubicBezTo>
                  <a:pt x="30360" y="219983"/>
                  <a:pt x="-9893" y="196470"/>
                  <a:pt x="2259" y="169165"/>
                </a:cubicBezTo>
                <a:cubicBezTo>
                  <a:pt x="23524" y="118347"/>
                  <a:pt x="71372" y="90283"/>
                  <a:pt x="126814" y="97109"/>
                </a:cubicBezTo>
                <a:close/>
                <a:moveTo>
                  <a:pt x="281794" y="88796"/>
                </a:moveTo>
                <a:cubicBezTo>
                  <a:pt x="328876" y="97138"/>
                  <a:pt x="375198" y="106239"/>
                  <a:pt x="422279" y="114581"/>
                </a:cubicBezTo>
                <a:cubicBezTo>
                  <a:pt x="437467" y="103205"/>
                  <a:pt x="457970" y="100172"/>
                  <a:pt x="476195" y="116856"/>
                </a:cubicBezTo>
                <a:cubicBezTo>
                  <a:pt x="527074" y="163117"/>
                  <a:pt x="564283" y="222270"/>
                  <a:pt x="581749" y="289765"/>
                </a:cubicBezTo>
                <a:cubicBezTo>
                  <a:pt x="588583" y="316309"/>
                  <a:pt x="571877" y="337543"/>
                  <a:pt x="551374" y="345127"/>
                </a:cubicBezTo>
                <a:cubicBezTo>
                  <a:pt x="551374" y="345127"/>
                  <a:pt x="551374" y="345127"/>
                  <a:pt x="551374" y="345885"/>
                </a:cubicBezTo>
                <a:cubicBezTo>
                  <a:pt x="514164" y="365603"/>
                  <a:pt x="485308" y="395938"/>
                  <a:pt x="455692" y="424756"/>
                </a:cubicBezTo>
                <a:cubicBezTo>
                  <a:pt x="432151" y="447508"/>
                  <a:pt x="392664" y="414139"/>
                  <a:pt x="416204" y="390629"/>
                </a:cubicBezTo>
                <a:cubicBezTo>
                  <a:pt x="431392" y="376220"/>
                  <a:pt x="445820" y="361053"/>
                  <a:pt x="461008" y="347402"/>
                </a:cubicBezTo>
                <a:cubicBezTo>
                  <a:pt x="408610" y="363328"/>
                  <a:pt x="363048" y="395938"/>
                  <a:pt x="329635" y="446749"/>
                </a:cubicBezTo>
                <a:cubicBezTo>
                  <a:pt x="310650" y="474809"/>
                  <a:pt x="271922" y="440682"/>
                  <a:pt x="290147" y="412622"/>
                </a:cubicBezTo>
                <a:cubicBezTo>
                  <a:pt x="336470" y="342852"/>
                  <a:pt x="408610" y="300383"/>
                  <a:pt x="488345" y="287490"/>
                </a:cubicBezTo>
                <a:cubicBezTo>
                  <a:pt x="473158" y="248055"/>
                  <a:pt x="450376" y="213170"/>
                  <a:pt x="418482" y="183593"/>
                </a:cubicBezTo>
                <a:cubicBezTo>
                  <a:pt x="411648" y="177526"/>
                  <a:pt x="407851" y="171459"/>
                  <a:pt x="405573" y="164634"/>
                </a:cubicBezTo>
                <a:cubicBezTo>
                  <a:pt x="360770" y="156291"/>
                  <a:pt x="316725" y="147949"/>
                  <a:pt x="271922" y="139607"/>
                </a:cubicBezTo>
                <a:cubicBezTo>
                  <a:pt x="239269" y="133540"/>
                  <a:pt x="248381" y="82729"/>
                  <a:pt x="281794" y="88796"/>
                </a:cubicBezTo>
                <a:close/>
                <a:moveTo>
                  <a:pt x="418130" y="14499"/>
                </a:moveTo>
                <a:cubicBezTo>
                  <a:pt x="441009" y="14499"/>
                  <a:pt x="459556" y="32991"/>
                  <a:pt x="459556" y="55803"/>
                </a:cubicBezTo>
                <a:cubicBezTo>
                  <a:pt x="459556" y="78615"/>
                  <a:pt x="441009" y="97107"/>
                  <a:pt x="418130" y="97107"/>
                </a:cubicBezTo>
                <a:cubicBezTo>
                  <a:pt x="395251" y="97107"/>
                  <a:pt x="376704" y="78615"/>
                  <a:pt x="376704" y="55803"/>
                </a:cubicBezTo>
                <a:cubicBezTo>
                  <a:pt x="376704" y="32991"/>
                  <a:pt x="395251" y="14499"/>
                  <a:pt x="418130" y="14499"/>
                </a:cubicBezTo>
                <a:close/>
                <a:moveTo>
                  <a:pt x="149230" y="0"/>
                </a:moveTo>
                <a:cubicBezTo>
                  <a:pt x="173791" y="0"/>
                  <a:pt x="193702" y="19883"/>
                  <a:pt x="193702" y="44411"/>
                </a:cubicBezTo>
                <a:cubicBezTo>
                  <a:pt x="193702" y="68939"/>
                  <a:pt x="173791" y="88822"/>
                  <a:pt x="149230" y="88822"/>
                </a:cubicBezTo>
                <a:cubicBezTo>
                  <a:pt x="124669" y="88822"/>
                  <a:pt x="104758" y="68939"/>
                  <a:pt x="104758" y="44411"/>
                </a:cubicBezTo>
                <a:cubicBezTo>
                  <a:pt x="104758" y="19883"/>
                  <a:pt x="124669" y="0"/>
                  <a:pt x="1492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1361CB-BD5C-40E6-B5F4-5376C7B4590E}"/>
              </a:ext>
            </a:extLst>
          </p:cNvPr>
          <p:cNvSpPr txBox="1"/>
          <p:nvPr/>
        </p:nvSpPr>
        <p:spPr>
          <a:xfrm>
            <a:off x="1188035" y="2055054"/>
            <a:ext cx="39409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03. </a:t>
            </a:r>
          </a:p>
          <a:p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开发预测波动的模型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&amp;</a:t>
            </a:r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相关性分析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6FFC4A5-2657-4EA0-A495-8341F62BA0EB}"/>
              </a:ext>
            </a:extLst>
          </p:cNvPr>
          <p:cNvSpPr txBox="1"/>
          <p:nvPr/>
        </p:nvSpPr>
        <p:spPr>
          <a:xfrm>
            <a:off x="1188035" y="3543717"/>
            <a:ext cx="4026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教练希望了解是否存在指标，能帮助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预测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比赛流程何时会从偏向一位球员转变为偏向另一位。利用至少一场比赛的数据，开发一个模型来预测比赛中的这些转折。哪些因素似乎最</a:t>
            </a:r>
            <a:r>
              <a:rPr lang="zh-TW" altLang="en-US" b="1" i="0" u="none" strike="noStrike" dirty="0">
                <a:effectLst/>
                <a:latin typeface="Helvetica Neue" panose="02000503000000020004" pitchFamily="2" charset="0"/>
              </a:rPr>
              <a:t>相关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？</a:t>
            </a:r>
          </a:p>
        </p:txBody>
      </p:sp>
      <p:sp>
        <p:nvSpPr>
          <p:cNvPr id="26" name="公众号：陈西设计之家。微信搜索即可">
            <a:extLst>
              <a:ext uri="{FF2B5EF4-FFF2-40B4-BE49-F238E27FC236}">
                <a16:creationId xmlns:a16="http://schemas.microsoft.com/office/drawing/2014/main" id="{D55FA2E2-77B5-43DC-9FF4-3EB02F6C584D}"/>
              </a:ext>
            </a:extLst>
          </p:cNvPr>
          <p:cNvSpPr/>
          <p:nvPr/>
        </p:nvSpPr>
        <p:spPr>
          <a:xfrm>
            <a:off x="291913" y="324756"/>
            <a:ext cx="428624" cy="428624"/>
          </a:xfrm>
          <a:custGeom>
            <a:avLst/>
            <a:gdLst>
              <a:gd name="connsiteX0" fmla="*/ 206646 w 672234"/>
              <a:gd name="connsiteY0" fmla="*/ 446115 h 672234"/>
              <a:gd name="connsiteX1" fmla="*/ 295499 w 672234"/>
              <a:gd name="connsiteY1" fmla="*/ 446115 h 672234"/>
              <a:gd name="connsiteX2" fmla="*/ 304281 w 672234"/>
              <a:gd name="connsiteY2" fmla="*/ 447540 h 672234"/>
              <a:gd name="connsiteX3" fmla="*/ 307219 w 672234"/>
              <a:gd name="connsiteY3" fmla="*/ 452511 h 672234"/>
              <a:gd name="connsiteX4" fmla="*/ 301353 w 672234"/>
              <a:gd name="connsiteY4" fmla="*/ 467434 h 672234"/>
              <a:gd name="connsiteX5" fmla="*/ 267189 w 672234"/>
              <a:gd name="connsiteY5" fmla="*/ 500836 h 672234"/>
              <a:gd name="connsiteX6" fmla="*/ 307219 w 672234"/>
              <a:gd name="connsiteY6" fmla="*/ 533521 h 672234"/>
              <a:gd name="connsiteX7" fmla="*/ 271088 w 672234"/>
              <a:gd name="connsiteY7" fmla="*/ 533521 h 672234"/>
              <a:gd name="connsiteX8" fmla="*/ 250587 w 672234"/>
              <a:gd name="connsiteY8" fmla="*/ 513627 h 672234"/>
              <a:gd name="connsiteX9" fmla="*/ 221293 w 672234"/>
              <a:gd name="connsiteY9" fmla="*/ 533521 h 672234"/>
              <a:gd name="connsiteX10" fmla="*/ 184190 w 672234"/>
              <a:gd name="connsiteY10" fmla="*/ 533521 h 672234"/>
              <a:gd name="connsiteX11" fmla="*/ 237895 w 672234"/>
              <a:gd name="connsiteY11" fmla="*/ 500836 h 672234"/>
              <a:gd name="connsiteX12" fmla="*/ 209585 w 672234"/>
              <a:gd name="connsiteY12" fmla="*/ 466009 h 672234"/>
              <a:gd name="connsiteX13" fmla="*/ 234968 w 672234"/>
              <a:gd name="connsiteY13" fmla="*/ 466009 h 672234"/>
              <a:gd name="connsiteX14" fmla="*/ 253514 w 672234"/>
              <a:gd name="connsiteY14" fmla="*/ 487327 h 672234"/>
              <a:gd name="connsiteX15" fmla="*/ 275970 w 672234"/>
              <a:gd name="connsiteY15" fmla="*/ 462463 h 672234"/>
              <a:gd name="connsiteX16" fmla="*/ 275970 w 672234"/>
              <a:gd name="connsiteY16" fmla="*/ 461038 h 672234"/>
              <a:gd name="connsiteX17" fmla="*/ 203719 w 672234"/>
              <a:gd name="connsiteY17" fmla="*/ 461038 h 672234"/>
              <a:gd name="connsiteX18" fmla="*/ 374822 w 672234"/>
              <a:gd name="connsiteY18" fmla="*/ 417120 h 672234"/>
              <a:gd name="connsiteX19" fmla="*/ 411782 w 672234"/>
              <a:gd name="connsiteY19" fmla="*/ 417120 h 672234"/>
              <a:gd name="connsiteX20" fmla="*/ 401829 w 672234"/>
              <a:gd name="connsiteY20" fmla="*/ 494120 h 672234"/>
              <a:gd name="connsiteX21" fmla="*/ 419602 w 672234"/>
              <a:gd name="connsiteY21" fmla="*/ 482346 h 672234"/>
              <a:gd name="connsiteX22" fmla="*/ 415338 w 672234"/>
              <a:gd name="connsiteY22" fmla="*/ 506801 h 672234"/>
              <a:gd name="connsiteX23" fmla="*/ 376954 w 672234"/>
              <a:gd name="connsiteY23" fmla="*/ 532162 h 672234"/>
              <a:gd name="connsiteX24" fmla="*/ 390463 w 672234"/>
              <a:gd name="connsiteY24" fmla="*/ 437963 h 672234"/>
              <a:gd name="connsiteX25" fmla="*/ 372690 w 672234"/>
              <a:gd name="connsiteY25" fmla="*/ 437963 h 672234"/>
              <a:gd name="connsiteX26" fmla="*/ 153748 w 672234"/>
              <a:gd name="connsiteY26" fmla="*/ 416303 h 672234"/>
              <a:gd name="connsiteX27" fmla="*/ 196782 w 672234"/>
              <a:gd name="connsiteY27" fmla="*/ 416303 h 672234"/>
              <a:gd name="connsiteX28" fmla="*/ 185195 w 672234"/>
              <a:gd name="connsiteY28" fmla="*/ 492961 h 672234"/>
              <a:gd name="connsiteX29" fmla="*/ 205884 w 672234"/>
              <a:gd name="connsiteY29" fmla="*/ 481230 h 672234"/>
              <a:gd name="connsiteX30" fmla="*/ 200914 w 672234"/>
              <a:gd name="connsiteY30" fmla="*/ 505586 h 672234"/>
              <a:gd name="connsiteX31" fmla="*/ 156233 w 672234"/>
              <a:gd name="connsiteY31" fmla="*/ 530837 h 672234"/>
              <a:gd name="connsiteX32" fmla="*/ 171951 w 672234"/>
              <a:gd name="connsiteY32" fmla="*/ 437047 h 672234"/>
              <a:gd name="connsiteX33" fmla="*/ 151263 w 672234"/>
              <a:gd name="connsiteY33" fmla="*/ 437047 h 672234"/>
              <a:gd name="connsiteX34" fmla="*/ 227523 w 672234"/>
              <a:gd name="connsiteY34" fmla="*/ 372903 h 672234"/>
              <a:gd name="connsiteX35" fmla="*/ 286508 w 672234"/>
              <a:gd name="connsiteY35" fmla="*/ 372903 h 672234"/>
              <a:gd name="connsiteX36" fmla="*/ 296350 w 672234"/>
              <a:gd name="connsiteY36" fmla="*/ 374350 h 672234"/>
              <a:gd name="connsiteX37" fmla="*/ 297984 w 672234"/>
              <a:gd name="connsiteY37" fmla="*/ 383077 h 672234"/>
              <a:gd name="connsiteX38" fmla="*/ 291423 w 672234"/>
              <a:gd name="connsiteY38" fmla="*/ 423063 h 672234"/>
              <a:gd name="connsiteX39" fmla="*/ 311913 w 672234"/>
              <a:gd name="connsiteY39" fmla="*/ 423063 h 672234"/>
              <a:gd name="connsiteX40" fmla="*/ 305352 w 672234"/>
              <a:gd name="connsiteY40" fmla="*/ 437610 h 672234"/>
              <a:gd name="connsiteX41" fmla="*/ 266846 w 672234"/>
              <a:gd name="connsiteY41" fmla="*/ 437610 h 672234"/>
              <a:gd name="connsiteX42" fmla="*/ 275042 w 672234"/>
              <a:gd name="connsiteY42" fmla="*/ 389627 h 672234"/>
              <a:gd name="connsiteX43" fmla="*/ 272579 w 672234"/>
              <a:gd name="connsiteY43" fmla="*/ 387440 h 672234"/>
              <a:gd name="connsiteX44" fmla="*/ 247185 w 672234"/>
              <a:gd name="connsiteY44" fmla="*/ 387440 h 672234"/>
              <a:gd name="connsiteX45" fmla="*/ 225060 w 672234"/>
              <a:gd name="connsiteY45" fmla="*/ 439786 h 672234"/>
              <a:gd name="connsiteX46" fmla="*/ 198848 w 672234"/>
              <a:gd name="connsiteY46" fmla="*/ 439786 h 672234"/>
              <a:gd name="connsiteX47" fmla="*/ 218510 w 672234"/>
              <a:gd name="connsiteY47" fmla="*/ 408526 h 672234"/>
              <a:gd name="connsiteX48" fmla="*/ 227523 w 672234"/>
              <a:gd name="connsiteY48" fmla="*/ 372903 h 672234"/>
              <a:gd name="connsiteX49" fmla="*/ 386199 w 672234"/>
              <a:gd name="connsiteY49" fmla="*/ 370926 h 672234"/>
              <a:gd name="connsiteX50" fmla="*/ 404679 w 672234"/>
              <a:gd name="connsiteY50" fmla="*/ 370926 h 672234"/>
              <a:gd name="connsiteX51" fmla="*/ 414631 w 672234"/>
              <a:gd name="connsiteY51" fmla="*/ 408968 h 672234"/>
              <a:gd name="connsiteX52" fmla="*/ 394727 w 672234"/>
              <a:gd name="connsiteY52" fmla="*/ 408968 h 672234"/>
              <a:gd name="connsiteX53" fmla="*/ 475538 w 672234"/>
              <a:gd name="connsiteY53" fmla="*/ 370407 h 672234"/>
              <a:gd name="connsiteX54" fmla="*/ 496039 w 672234"/>
              <a:gd name="connsiteY54" fmla="*/ 370407 h 672234"/>
              <a:gd name="connsiteX55" fmla="*/ 488263 w 672234"/>
              <a:gd name="connsiteY55" fmla="*/ 426962 h 672234"/>
              <a:gd name="connsiteX56" fmla="*/ 528558 w 672234"/>
              <a:gd name="connsiteY56" fmla="*/ 426962 h 672234"/>
              <a:gd name="connsiteX57" fmla="*/ 526437 w 672234"/>
              <a:gd name="connsiteY57" fmla="*/ 443928 h 672234"/>
              <a:gd name="connsiteX58" fmla="*/ 485435 w 672234"/>
              <a:gd name="connsiteY58" fmla="*/ 443928 h 672234"/>
              <a:gd name="connsiteX59" fmla="*/ 472710 w 672234"/>
              <a:gd name="connsiteY59" fmla="*/ 533002 h 672234"/>
              <a:gd name="connsiteX60" fmla="*/ 450795 w 672234"/>
              <a:gd name="connsiteY60" fmla="*/ 533002 h 672234"/>
              <a:gd name="connsiteX61" fmla="*/ 464227 w 672234"/>
              <a:gd name="connsiteY61" fmla="*/ 443928 h 672234"/>
              <a:gd name="connsiteX62" fmla="*/ 421811 w 672234"/>
              <a:gd name="connsiteY62" fmla="*/ 443928 h 672234"/>
              <a:gd name="connsiteX63" fmla="*/ 424639 w 672234"/>
              <a:gd name="connsiteY63" fmla="*/ 426962 h 672234"/>
              <a:gd name="connsiteX64" fmla="*/ 467055 w 672234"/>
              <a:gd name="connsiteY64" fmla="*/ 426962 h 672234"/>
              <a:gd name="connsiteX65" fmla="*/ 166992 w 672234"/>
              <a:gd name="connsiteY65" fmla="*/ 370308 h 672234"/>
              <a:gd name="connsiteX66" fmla="*/ 188498 w 672234"/>
              <a:gd name="connsiteY66" fmla="*/ 370308 h 672234"/>
              <a:gd name="connsiteX67" fmla="*/ 200085 w 672234"/>
              <a:gd name="connsiteY67" fmla="*/ 408184 h 672234"/>
              <a:gd name="connsiteX68" fmla="*/ 176922 w 672234"/>
              <a:gd name="connsiteY68" fmla="*/ 408184 h 672234"/>
              <a:gd name="connsiteX69" fmla="*/ 279085 w 672234"/>
              <a:gd name="connsiteY69" fmla="*/ 251717 h 672234"/>
              <a:gd name="connsiteX70" fmla="*/ 296758 w 672234"/>
              <a:gd name="connsiteY70" fmla="*/ 251717 h 672234"/>
              <a:gd name="connsiteX71" fmla="*/ 308069 w 672234"/>
              <a:gd name="connsiteY71" fmla="*/ 301202 h 672234"/>
              <a:gd name="connsiteX72" fmla="*/ 287568 w 672234"/>
              <a:gd name="connsiteY72" fmla="*/ 301202 h 672234"/>
              <a:gd name="connsiteX73" fmla="*/ 279085 w 672234"/>
              <a:gd name="connsiteY73" fmla="*/ 251717 h 672234"/>
              <a:gd name="connsiteX74" fmla="*/ 226065 w 672234"/>
              <a:gd name="connsiteY74" fmla="*/ 251717 h 672234"/>
              <a:gd name="connsiteX75" fmla="*/ 245152 w 672234"/>
              <a:gd name="connsiteY75" fmla="*/ 251717 h 672234"/>
              <a:gd name="connsiteX76" fmla="*/ 221823 w 672234"/>
              <a:gd name="connsiteY76" fmla="*/ 301202 h 672234"/>
              <a:gd name="connsiteX77" fmla="*/ 199908 w 672234"/>
              <a:gd name="connsiteY77" fmla="*/ 301202 h 672234"/>
              <a:gd name="connsiteX78" fmla="*/ 226065 w 672234"/>
              <a:gd name="connsiteY78" fmla="*/ 251717 h 672234"/>
              <a:gd name="connsiteX79" fmla="*/ 476952 w 672234"/>
              <a:gd name="connsiteY79" fmla="*/ 209301 h 672234"/>
              <a:gd name="connsiteX80" fmla="*/ 471297 w 672234"/>
              <a:gd name="connsiteY80" fmla="*/ 247475 h 672234"/>
              <a:gd name="connsiteX81" fmla="*/ 494625 w 672234"/>
              <a:gd name="connsiteY81" fmla="*/ 247475 h 672234"/>
              <a:gd name="connsiteX82" fmla="*/ 499574 w 672234"/>
              <a:gd name="connsiteY82" fmla="*/ 212128 h 672234"/>
              <a:gd name="connsiteX83" fmla="*/ 499574 w 672234"/>
              <a:gd name="connsiteY83" fmla="*/ 210008 h 672234"/>
              <a:gd name="connsiteX84" fmla="*/ 496746 w 672234"/>
              <a:gd name="connsiteY84" fmla="*/ 209301 h 672234"/>
              <a:gd name="connsiteX85" fmla="*/ 398482 w 672234"/>
              <a:gd name="connsiteY85" fmla="*/ 209301 h 672234"/>
              <a:gd name="connsiteX86" fmla="*/ 386465 w 672234"/>
              <a:gd name="connsiteY86" fmla="*/ 294133 h 672234"/>
              <a:gd name="connsiteX87" fmla="*/ 487556 w 672234"/>
              <a:gd name="connsiteY87" fmla="*/ 294133 h 672234"/>
              <a:gd name="connsiteX88" fmla="*/ 491798 w 672234"/>
              <a:gd name="connsiteY88" fmla="*/ 263735 h 672234"/>
              <a:gd name="connsiteX89" fmla="*/ 450089 w 672234"/>
              <a:gd name="connsiteY89" fmla="*/ 263735 h 672234"/>
              <a:gd name="connsiteX90" fmla="*/ 457865 w 672234"/>
              <a:gd name="connsiteY90" fmla="*/ 209301 h 672234"/>
              <a:gd name="connsiteX91" fmla="*/ 438778 w 672234"/>
              <a:gd name="connsiteY91" fmla="*/ 209301 h 672234"/>
              <a:gd name="connsiteX92" fmla="*/ 430294 w 672234"/>
              <a:gd name="connsiteY92" fmla="*/ 238285 h 672234"/>
              <a:gd name="connsiteX93" fmla="*/ 414742 w 672234"/>
              <a:gd name="connsiteY93" fmla="*/ 268683 h 672234"/>
              <a:gd name="connsiteX94" fmla="*/ 390706 w 672234"/>
              <a:gd name="connsiteY94" fmla="*/ 268683 h 672234"/>
              <a:gd name="connsiteX95" fmla="*/ 402724 w 672234"/>
              <a:gd name="connsiteY95" fmla="*/ 251010 h 672234"/>
              <a:gd name="connsiteX96" fmla="*/ 413328 w 672234"/>
              <a:gd name="connsiteY96" fmla="*/ 229802 h 672234"/>
              <a:gd name="connsiteX97" fmla="*/ 419690 w 672234"/>
              <a:gd name="connsiteY97" fmla="*/ 209301 h 672234"/>
              <a:gd name="connsiteX98" fmla="*/ 445140 w 672234"/>
              <a:gd name="connsiteY98" fmla="*/ 171126 h 672234"/>
              <a:gd name="connsiteX99" fmla="*/ 441605 w 672234"/>
              <a:gd name="connsiteY99" fmla="*/ 193041 h 672234"/>
              <a:gd name="connsiteX100" fmla="*/ 459986 w 672234"/>
              <a:gd name="connsiteY100" fmla="*/ 193041 h 672234"/>
              <a:gd name="connsiteX101" fmla="*/ 463520 w 672234"/>
              <a:gd name="connsiteY101" fmla="*/ 171126 h 672234"/>
              <a:gd name="connsiteX102" fmla="*/ 377981 w 672234"/>
              <a:gd name="connsiteY102" fmla="*/ 154867 h 672234"/>
              <a:gd name="connsiteX103" fmla="*/ 536334 w 672234"/>
              <a:gd name="connsiteY103" fmla="*/ 154867 h 672234"/>
              <a:gd name="connsiteX104" fmla="*/ 533507 w 672234"/>
              <a:gd name="connsiteY104" fmla="*/ 171126 h 672234"/>
              <a:gd name="connsiteX105" fmla="*/ 481901 w 672234"/>
              <a:gd name="connsiteY105" fmla="*/ 171126 h 672234"/>
              <a:gd name="connsiteX106" fmla="*/ 479073 w 672234"/>
              <a:gd name="connsiteY106" fmla="*/ 193041 h 672234"/>
              <a:gd name="connsiteX107" fmla="*/ 508057 w 672234"/>
              <a:gd name="connsiteY107" fmla="*/ 193041 h 672234"/>
              <a:gd name="connsiteX108" fmla="*/ 515833 w 672234"/>
              <a:gd name="connsiteY108" fmla="*/ 193748 h 672234"/>
              <a:gd name="connsiteX109" fmla="*/ 520075 w 672234"/>
              <a:gd name="connsiteY109" fmla="*/ 197990 h 672234"/>
              <a:gd name="connsiteX110" fmla="*/ 520075 w 672234"/>
              <a:gd name="connsiteY110" fmla="*/ 205766 h 672234"/>
              <a:gd name="connsiteX111" fmla="*/ 504522 w 672234"/>
              <a:gd name="connsiteY111" fmla="*/ 310392 h 672234"/>
              <a:gd name="connsiteX112" fmla="*/ 364550 w 672234"/>
              <a:gd name="connsiteY112" fmla="*/ 310392 h 672234"/>
              <a:gd name="connsiteX113" fmla="*/ 381516 w 672234"/>
              <a:gd name="connsiteY113" fmla="*/ 193041 h 672234"/>
              <a:gd name="connsiteX114" fmla="*/ 422518 w 672234"/>
              <a:gd name="connsiteY114" fmla="*/ 193041 h 672234"/>
              <a:gd name="connsiteX115" fmla="*/ 426053 w 672234"/>
              <a:gd name="connsiteY115" fmla="*/ 171126 h 672234"/>
              <a:gd name="connsiteX116" fmla="*/ 375154 w 672234"/>
              <a:gd name="connsiteY116" fmla="*/ 171126 h 672234"/>
              <a:gd name="connsiteX117" fmla="*/ 167047 w 672234"/>
              <a:gd name="connsiteY117" fmla="*/ 154348 h 672234"/>
              <a:gd name="connsiteX118" fmla="*/ 215605 w 672234"/>
              <a:gd name="connsiteY118" fmla="*/ 154348 h 672234"/>
              <a:gd name="connsiteX119" fmla="*/ 221238 w 672234"/>
              <a:gd name="connsiteY119" fmla="*/ 155750 h 672234"/>
              <a:gd name="connsiteX120" fmla="*/ 222641 w 672234"/>
              <a:gd name="connsiteY120" fmla="*/ 159948 h 672234"/>
              <a:gd name="connsiteX121" fmla="*/ 219824 w 672234"/>
              <a:gd name="connsiteY121" fmla="*/ 173943 h 672234"/>
              <a:gd name="connsiteX122" fmla="*/ 198715 w 672234"/>
              <a:gd name="connsiteY122" fmla="*/ 209632 h 672234"/>
              <a:gd name="connsiteX123" fmla="*/ 212081 w 672234"/>
              <a:gd name="connsiteY123" fmla="*/ 254423 h 672234"/>
              <a:gd name="connsiteX124" fmla="*/ 210678 w 672234"/>
              <a:gd name="connsiteY124" fmla="*/ 263514 h 672234"/>
              <a:gd name="connsiteX125" fmla="*/ 207166 w 672234"/>
              <a:gd name="connsiteY125" fmla="*/ 270517 h 672234"/>
              <a:gd name="connsiteX126" fmla="*/ 200118 w 672234"/>
              <a:gd name="connsiteY126" fmla="*/ 276117 h 672234"/>
              <a:gd name="connsiteX127" fmla="*/ 187460 w 672234"/>
              <a:gd name="connsiteY127" fmla="*/ 278912 h 672234"/>
              <a:gd name="connsiteX128" fmla="*/ 176193 w 672234"/>
              <a:gd name="connsiteY128" fmla="*/ 278912 h 672234"/>
              <a:gd name="connsiteX129" fmla="*/ 171267 w 672234"/>
              <a:gd name="connsiteY129" fmla="*/ 262818 h 672234"/>
              <a:gd name="connsiteX130" fmla="*/ 181119 w 672234"/>
              <a:gd name="connsiteY130" fmla="*/ 262818 h 672234"/>
              <a:gd name="connsiteX131" fmla="*/ 189570 w 672234"/>
              <a:gd name="connsiteY131" fmla="*/ 260023 h 672234"/>
              <a:gd name="connsiteX132" fmla="*/ 193082 w 672234"/>
              <a:gd name="connsiteY132" fmla="*/ 252324 h 672234"/>
              <a:gd name="connsiteX133" fmla="*/ 181119 w 672234"/>
              <a:gd name="connsiteY133" fmla="*/ 209632 h 672234"/>
              <a:gd name="connsiteX134" fmla="*/ 200825 w 672234"/>
              <a:gd name="connsiteY134" fmla="*/ 171148 h 672234"/>
              <a:gd name="connsiteX135" fmla="*/ 199422 w 672234"/>
              <a:gd name="connsiteY135" fmla="*/ 169746 h 672234"/>
              <a:gd name="connsiteX136" fmla="*/ 183240 w 672234"/>
              <a:gd name="connsiteY136" fmla="*/ 169746 h 672234"/>
              <a:gd name="connsiteX137" fmla="*/ 163535 w 672234"/>
              <a:gd name="connsiteY137" fmla="*/ 313209 h 672234"/>
              <a:gd name="connsiteX138" fmla="*/ 144536 w 672234"/>
              <a:gd name="connsiteY138" fmla="*/ 313209 h 672234"/>
              <a:gd name="connsiteX139" fmla="*/ 255756 w 672234"/>
              <a:gd name="connsiteY139" fmla="*/ 152039 h 672234"/>
              <a:gd name="connsiteX140" fmla="*/ 275550 w 672234"/>
              <a:gd name="connsiteY140" fmla="*/ 152039 h 672234"/>
              <a:gd name="connsiteX141" fmla="*/ 268481 w 672234"/>
              <a:gd name="connsiteY141" fmla="*/ 169712 h 672234"/>
              <a:gd name="connsiteX142" fmla="*/ 318673 w 672234"/>
              <a:gd name="connsiteY142" fmla="*/ 169712 h 672234"/>
              <a:gd name="connsiteX143" fmla="*/ 316553 w 672234"/>
              <a:gd name="connsiteY143" fmla="*/ 183851 h 672234"/>
              <a:gd name="connsiteX144" fmla="*/ 261412 w 672234"/>
              <a:gd name="connsiteY144" fmla="*/ 183851 h 672234"/>
              <a:gd name="connsiteX145" fmla="*/ 242324 w 672234"/>
              <a:gd name="connsiteY145" fmla="*/ 223439 h 672234"/>
              <a:gd name="connsiteX146" fmla="*/ 259291 w 672234"/>
              <a:gd name="connsiteY146" fmla="*/ 223439 h 672234"/>
              <a:gd name="connsiteX147" fmla="*/ 263532 w 672234"/>
              <a:gd name="connsiteY147" fmla="*/ 193041 h 672234"/>
              <a:gd name="connsiteX148" fmla="*/ 281206 w 672234"/>
              <a:gd name="connsiteY148" fmla="*/ 202938 h 672234"/>
              <a:gd name="connsiteX149" fmla="*/ 277671 w 672234"/>
              <a:gd name="connsiteY149" fmla="*/ 223439 h 672234"/>
              <a:gd name="connsiteX150" fmla="*/ 315139 w 672234"/>
              <a:gd name="connsiteY150" fmla="*/ 223439 h 672234"/>
              <a:gd name="connsiteX151" fmla="*/ 313725 w 672234"/>
              <a:gd name="connsiteY151" fmla="*/ 237578 h 672234"/>
              <a:gd name="connsiteX152" fmla="*/ 276257 w 672234"/>
              <a:gd name="connsiteY152" fmla="*/ 237578 h 672234"/>
              <a:gd name="connsiteX153" fmla="*/ 265653 w 672234"/>
              <a:gd name="connsiteY153" fmla="*/ 313220 h 672234"/>
              <a:gd name="connsiteX154" fmla="*/ 232427 w 672234"/>
              <a:gd name="connsiteY154" fmla="*/ 313220 h 672234"/>
              <a:gd name="connsiteX155" fmla="*/ 227479 w 672234"/>
              <a:gd name="connsiteY155" fmla="*/ 296253 h 672234"/>
              <a:gd name="connsiteX156" fmla="*/ 248687 w 672234"/>
              <a:gd name="connsiteY156" fmla="*/ 296253 h 672234"/>
              <a:gd name="connsiteX157" fmla="*/ 257170 w 672234"/>
              <a:gd name="connsiteY157" fmla="*/ 237578 h 672234"/>
              <a:gd name="connsiteX158" fmla="*/ 214047 w 672234"/>
              <a:gd name="connsiteY158" fmla="*/ 237578 h 672234"/>
              <a:gd name="connsiteX159" fmla="*/ 241618 w 672234"/>
              <a:gd name="connsiteY159" fmla="*/ 183851 h 672234"/>
              <a:gd name="connsiteX160" fmla="*/ 221116 w 672234"/>
              <a:gd name="connsiteY160" fmla="*/ 183851 h 672234"/>
              <a:gd name="connsiteX161" fmla="*/ 222530 w 672234"/>
              <a:gd name="connsiteY161" fmla="*/ 169712 h 672234"/>
              <a:gd name="connsiteX162" fmla="*/ 247980 w 672234"/>
              <a:gd name="connsiteY162" fmla="*/ 169712 h 672234"/>
              <a:gd name="connsiteX163" fmla="*/ 336116 w 672234"/>
              <a:gd name="connsiteY163" fmla="*/ 22225 h 672234"/>
              <a:gd name="connsiteX164" fmla="*/ 22224 w 672234"/>
              <a:gd name="connsiteY164" fmla="*/ 336117 h 672234"/>
              <a:gd name="connsiteX165" fmla="*/ 336116 w 672234"/>
              <a:gd name="connsiteY165" fmla="*/ 650009 h 672234"/>
              <a:gd name="connsiteX166" fmla="*/ 650008 w 672234"/>
              <a:gd name="connsiteY166" fmla="*/ 336117 h 672234"/>
              <a:gd name="connsiteX167" fmla="*/ 336116 w 672234"/>
              <a:gd name="connsiteY167" fmla="*/ 22225 h 672234"/>
              <a:gd name="connsiteX168" fmla="*/ 336117 w 672234"/>
              <a:gd name="connsiteY168" fmla="*/ 0 h 672234"/>
              <a:gd name="connsiteX169" fmla="*/ 672234 w 672234"/>
              <a:gd name="connsiteY169" fmla="*/ 336117 h 672234"/>
              <a:gd name="connsiteX170" fmla="*/ 336117 w 672234"/>
              <a:gd name="connsiteY170" fmla="*/ 672234 h 672234"/>
              <a:gd name="connsiteX171" fmla="*/ 0 w 672234"/>
              <a:gd name="connsiteY171" fmla="*/ 336117 h 672234"/>
              <a:gd name="connsiteX172" fmla="*/ 336117 w 672234"/>
              <a:gd name="connsiteY172" fmla="*/ 0 h 6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2234" h="672234">
                <a:moveTo>
                  <a:pt x="206646" y="446115"/>
                </a:moveTo>
                <a:lnTo>
                  <a:pt x="295499" y="446115"/>
                </a:lnTo>
                <a:cubicBezTo>
                  <a:pt x="298754" y="446115"/>
                  <a:pt x="301681" y="446590"/>
                  <a:pt x="304281" y="447540"/>
                </a:cubicBezTo>
                <a:cubicBezTo>
                  <a:pt x="306239" y="448961"/>
                  <a:pt x="307219" y="450618"/>
                  <a:pt x="307219" y="452511"/>
                </a:cubicBezTo>
                <a:cubicBezTo>
                  <a:pt x="307219" y="457724"/>
                  <a:pt x="305264" y="462699"/>
                  <a:pt x="301353" y="467434"/>
                </a:cubicBezTo>
                <a:cubicBezTo>
                  <a:pt x="291589" y="478332"/>
                  <a:pt x="280201" y="489467"/>
                  <a:pt x="267189" y="500836"/>
                </a:cubicBezTo>
                <a:cubicBezTo>
                  <a:pt x="278905" y="511728"/>
                  <a:pt x="292248" y="522622"/>
                  <a:pt x="307219" y="533521"/>
                </a:cubicBezTo>
                <a:lnTo>
                  <a:pt x="271088" y="533521"/>
                </a:lnTo>
                <a:lnTo>
                  <a:pt x="250587" y="513627"/>
                </a:lnTo>
                <a:cubicBezTo>
                  <a:pt x="240174" y="521205"/>
                  <a:pt x="230410" y="527836"/>
                  <a:pt x="221293" y="533521"/>
                </a:cubicBezTo>
                <a:lnTo>
                  <a:pt x="184190" y="533521"/>
                </a:lnTo>
                <a:cubicBezTo>
                  <a:pt x="205023" y="522151"/>
                  <a:pt x="222924" y="511256"/>
                  <a:pt x="237895" y="500836"/>
                </a:cubicBezTo>
                <a:cubicBezTo>
                  <a:pt x="227483" y="489938"/>
                  <a:pt x="218046" y="478329"/>
                  <a:pt x="209585" y="466009"/>
                </a:cubicBezTo>
                <a:lnTo>
                  <a:pt x="234968" y="466009"/>
                </a:lnTo>
                <a:cubicBezTo>
                  <a:pt x="239519" y="472172"/>
                  <a:pt x="245701" y="479279"/>
                  <a:pt x="253514" y="487327"/>
                </a:cubicBezTo>
                <a:cubicBezTo>
                  <a:pt x="262630" y="479279"/>
                  <a:pt x="270116" y="470991"/>
                  <a:pt x="275970" y="462463"/>
                </a:cubicBezTo>
                <a:cubicBezTo>
                  <a:pt x="276625" y="461984"/>
                  <a:pt x="276625" y="461510"/>
                  <a:pt x="275970" y="461038"/>
                </a:cubicBezTo>
                <a:lnTo>
                  <a:pt x="203719" y="461038"/>
                </a:lnTo>
                <a:close/>
                <a:moveTo>
                  <a:pt x="374822" y="417120"/>
                </a:moveTo>
                <a:lnTo>
                  <a:pt x="411782" y="417120"/>
                </a:lnTo>
                <a:lnTo>
                  <a:pt x="401829" y="494120"/>
                </a:lnTo>
                <a:lnTo>
                  <a:pt x="419602" y="482346"/>
                </a:lnTo>
                <a:lnTo>
                  <a:pt x="415338" y="506801"/>
                </a:lnTo>
                <a:lnTo>
                  <a:pt x="376954" y="532162"/>
                </a:lnTo>
                <a:lnTo>
                  <a:pt x="390463" y="437963"/>
                </a:lnTo>
                <a:lnTo>
                  <a:pt x="372690" y="437963"/>
                </a:lnTo>
                <a:close/>
                <a:moveTo>
                  <a:pt x="153748" y="416303"/>
                </a:moveTo>
                <a:lnTo>
                  <a:pt x="196782" y="416303"/>
                </a:lnTo>
                <a:lnTo>
                  <a:pt x="185195" y="492961"/>
                </a:lnTo>
                <a:lnTo>
                  <a:pt x="205884" y="481230"/>
                </a:lnTo>
                <a:lnTo>
                  <a:pt x="200914" y="505586"/>
                </a:lnTo>
                <a:lnTo>
                  <a:pt x="156233" y="530837"/>
                </a:lnTo>
                <a:lnTo>
                  <a:pt x="171951" y="437047"/>
                </a:lnTo>
                <a:lnTo>
                  <a:pt x="151263" y="437047"/>
                </a:lnTo>
                <a:close/>
                <a:moveTo>
                  <a:pt x="227523" y="372903"/>
                </a:moveTo>
                <a:lnTo>
                  <a:pt x="286508" y="372903"/>
                </a:lnTo>
                <a:cubicBezTo>
                  <a:pt x="291427" y="372903"/>
                  <a:pt x="294708" y="373386"/>
                  <a:pt x="296350" y="374350"/>
                </a:cubicBezTo>
                <a:cubicBezTo>
                  <a:pt x="298529" y="376295"/>
                  <a:pt x="299074" y="379203"/>
                  <a:pt x="297984" y="383077"/>
                </a:cubicBezTo>
                <a:lnTo>
                  <a:pt x="291423" y="423063"/>
                </a:lnTo>
                <a:lnTo>
                  <a:pt x="311913" y="423063"/>
                </a:lnTo>
                <a:lnTo>
                  <a:pt x="305352" y="437610"/>
                </a:lnTo>
                <a:lnTo>
                  <a:pt x="266846" y="437610"/>
                </a:lnTo>
                <a:lnTo>
                  <a:pt x="275042" y="389627"/>
                </a:lnTo>
                <a:cubicBezTo>
                  <a:pt x="275042" y="388169"/>
                  <a:pt x="274221" y="387440"/>
                  <a:pt x="272579" y="387440"/>
                </a:cubicBezTo>
                <a:lnTo>
                  <a:pt x="247185" y="387440"/>
                </a:lnTo>
                <a:cubicBezTo>
                  <a:pt x="242818" y="408287"/>
                  <a:pt x="235443" y="425736"/>
                  <a:pt x="225060" y="439786"/>
                </a:cubicBezTo>
                <a:lnTo>
                  <a:pt x="198848" y="439786"/>
                </a:lnTo>
                <a:cubicBezTo>
                  <a:pt x="207037" y="430095"/>
                  <a:pt x="213591" y="419675"/>
                  <a:pt x="218510" y="408526"/>
                </a:cubicBezTo>
                <a:cubicBezTo>
                  <a:pt x="222876" y="397863"/>
                  <a:pt x="225881" y="385989"/>
                  <a:pt x="227523" y="372903"/>
                </a:cubicBezTo>
                <a:close/>
                <a:moveTo>
                  <a:pt x="386199" y="370926"/>
                </a:moveTo>
                <a:lnTo>
                  <a:pt x="404679" y="370926"/>
                </a:lnTo>
                <a:lnTo>
                  <a:pt x="414631" y="408968"/>
                </a:lnTo>
                <a:lnTo>
                  <a:pt x="394727" y="408968"/>
                </a:lnTo>
                <a:close/>
                <a:moveTo>
                  <a:pt x="475538" y="370407"/>
                </a:moveTo>
                <a:lnTo>
                  <a:pt x="496039" y="370407"/>
                </a:lnTo>
                <a:lnTo>
                  <a:pt x="488263" y="426962"/>
                </a:lnTo>
                <a:lnTo>
                  <a:pt x="528558" y="426962"/>
                </a:lnTo>
                <a:lnTo>
                  <a:pt x="526437" y="443928"/>
                </a:lnTo>
                <a:lnTo>
                  <a:pt x="485435" y="443928"/>
                </a:lnTo>
                <a:lnTo>
                  <a:pt x="472710" y="533002"/>
                </a:lnTo>
                <a:lnTo>
                  <a:pt x="450795" y="533002"/>
                </a:lnTo>
                <a:lnTo>
                  <a:pt x="464227" y="443928"/>
                </a:lnTo>
                <a:lnTo>
                  <a:pt x="421811" y="443928"/>
                </a:lnTo>
                <a:lnTo>
                  <a:pt x="424639" y="426962"/>
                </a:lnTo>
                <a:lnTo>
                  <a:pt x="467055" y="426962"/>
                </a:lnTo>
                <a:close/>
                <a:moveTo>
                  <a:pt x="166992" y="370308"/>
                </a:moveTo>
                <a:lnTo>
                  <a:pt x="188498" y="370308"/>
                </a:lnTo>
                <a:lnTo>
                  <a:pt x="200085" y="408184"/>
                </a:lnTo>
                <a:lnTo>
                  <a:pt x="176922" y="408184"/>
                </a:lnTo>
                <a:close/>
                <a:moveTo>
                  <a:pt x="279085" y="251717"/>
                </a:moveTo>
                <a:lnTo>
                  <a:pt x="296758" y="251717"/>
                </a:lnTo>
                <a:cubicBezTo>
                  <a:pt x="300057" y="271040"/>
                  <a:pt x="303828" y="287535"/>
                  <a:pt x="308069" y="301202"/>
                </a:cubicBezTo>
                <a:lnTo>
                  <a:pt x="287568" y="301202"/>
                </a:lnTo>
                <a:cubicBezTo>
                  <a:pt x="283798" y="285649"/>
                  <a:pt x="280970" y="269154"/>
                  <a:pt x="279085" y="251717"/>
                </a:cubicBezTo>
                <a:close/>
                <a:moveTo>
                  <a:pt x="226065" y="251717"/>
                </a:moveTo>
                <a:lnTo>
                  <a:pt x="245152" y="251717"/>
                </a:lnTo>
                <a:cubicBezTo>
                  <a:pt x="238554" y="269154"/>
                  <a:pt x="230778" y="285649"/>
                  <a:pt x="221823" y="301202"/>
                </a:cubicBezTo>
                <a:lnTo>
                  <a:pt x="199908" y="301202"/>
                </a:lnTo>
                <a:cubicBezTo>
                  <a:pt x="210277" y="284707"/>
                  <a:pt x="218996" y="268212"/>
                  <a:pt x="226065" y="251717"/>
                </a:cubicBezTo>
                <a:close/>
                <a:moveTo>
                  <a:pt x="476952" y="209301"/>
                </a:moveTo>
                <a:lnTo>
                  <a:pt x="471297" y="247475"/>
                </a:lnTo>
                <a:lnTo>
                  <a:pt x="494625" y="247475"/>
                </a:lnTo>
                <a:lnTo>
                  <a:pt x="499574" y="212128"/>
                </a:lnTo>
                <a:cubicBezTo>
                  <a:pt x="499574" y="211657"/>
                  <a:pt x="499574" y="210950"/>
                  <a:pt x="499574" y="210008"/>
                </a:cubicBezTo>
                <a:cubicBezTo>
                  <a:pt x="499574" y="209536"/>
                  <a:pt x="498631" y="209301"/>
                  <a:pt x="496746" y="209301"/>
                </a:cubicBezTo>
                <a:close/>
                <a:moveTo>
                  <a:pt x="398482" y="209301"/>
                </a:moveTo>
                <a:lnTo>
                  <a:pt x="386465" y="294133"/>
                </a:lnTo>
                <a:lnTo>
                  <a:pt x="487556" y="294133"/>
                </a:lnTo>
                <a:lnTo>
                  <a:pt x="491798" y="263735"/>
                </a:lnTo>
                <a:lnTo>
                  <a:pt x="450089" y="263735"/>
                </a:lnTo>
                <a:lnTo>
                  <a:pt x="457865" y="209301"/>
                </a:lnTo>
                <a:lnTo>
                  <a:pt x="438778" y="209301"/>
                </a:lnTo>
                <a:cubicBezTo>
                  <a:pt x="437364" y="218255"/>
                  <a:pt x="434536" y="227917"/>
                  <a:pt x="430294" y="238285"/>
                </a:cubicBezTo>
                <a:cubicBezTo>
                  <a:pt x="426053" y="249125"/>
                  <a:pt x="420869" y="259257"/>
                  <a:pt x="414742" y="268683"/>
                </a:cubicBezTo>
                <a:lnTo>
                  <a:pt x="390706" y="268683"/>
                </a:lnTo>
                <a:cubicBezTo>
                  <a:pt x="394476" y="263970"/>
                  <a:pt x="398482" y="258079"/>
                  <a:pt x="402724" y="251010"/>
                </a:cubicBezTo>
                <a:cubicBezTo>
                  <a:pt x="406966" y="244412"/>
                  <a:pt x="410500" y="237342"/>
                  <a:pt x="413328" y="229802"/>
                </a:cubicBezTo>
                <a:cubicBezTo>
                  <a:pt x="416156" y="222732"/>
                  <a:pt x="418277" y="215899"/>
                  <a:pt x="419690" y="209301"/>
                </a:cubicBezTo>
                <a:close/>
                <a:moveTo>
                  <a:pt x="445140" y="171126"/>
                </a:moveTo>
                <a:lnTo>
                  <a:pt x="441605" y="193041"/>
                </a:lnTo>
                <a:lnTo>
                  <a:pt x="459986" y="193041"/>
                </a:lnTo>
                <a:lnTo>
                  <a:pt x="463520" y="171126"/>
                </a:lnTo>
                <a:close/>
                <a:moveTo>
                  <a:pt x="377981" y="154867"/>
                </a:moveTo>
                <a:lnTo>
                  <a:pt x="536334" y="154867"/>
                </a:lnTo>
                <a:lnTo>
                  <a:pt x="533507" y="171126"/>
                </a:lnTo>
                <a:lnTo>
                  <a:pt x="481901" y="171126"/>
                </a:lnTo>
                <a:lnTo>
                  <a:pt x="479073" y="193041"/>
                </a:lnTo>
                <a:lnTo>
                  <a:pt x="508057" y="193041"/>
                </a:lnTo>
                <a:cubicBezTo>
                  <a:pt x="510885" y="193041"/>
                  <a:pt x="513477" y="193277"/>
                  <a:pt x="515833" y="193748"/>
                </a:cubicBezTo>
                <a:cubicBezTo>
                  <a:pt x="517719" y="194691"/>
                  <a:pt x="519132" y="196105"/>
                  <a:pt x="520075" y="197990"/>
                </a:cubicBezTo>
                <a:cubicBezTo>
                  <a:pt x="520546" y="199875"/>
                  <a:pt x="520546" y="202467"/>
                  <a:pt x="520075" y="205766"/>
                </a:cubicBezTo>
                <a:lnTo>
                  <a:pt x="504522" y="310392"/>
                </a:lnTo>
                <a:lnTo>
                  <a:pt x="364550" y="310392"/>
                </a:lnTo>
                <a:lnTo>
                  <a:pt x="381516" y="193041"/>
                </a:lnTo>
                <a:lnTo>
                  <a:pt x="422518" y="193041"/>
                </a:lnTo>
                <a:lnTo>
                  <a:pt x="426053" y="171126"/>
                </a:lnTo>
                <a:lnTo>
                  <a:pt x="375154" y="171126"/>
                </a:lnTo>
                <a:close/>
                <a:moveTo>
                  <a:pt x="167047" y="154348"/>
                </a:moveTo>
                <a:lnTo>
                  <a:pt x="215605" y="154348"/>
                </a:lnTo>
                <a:cubicBezTo>
                  <a:pt x="217954" y="154348"/>
                  <a:pt x="219831" y="154815"/>
                  <a:pt x="221238" y="155750"/>
                </a:cubicBezTo>
                <a:cubicBezTo>
                  <a:pt x="222173" y="156678"/>
                  <a:pt x="222641" y="158077"/>
                  <a:pt x="222641" y="159948"/>
                </a:cubicBezTo>
                <a:cubicBezTo>
                  <a:pt x="222641" y="165080"/>
                  <a:pt x="221702" y="169746"/>
                  <a:pt x="219824" y="173943"/>
                </a:cubicBezTo>
                <a:lnTo>
                  <a:pt x="198715" y="209632"/>
                </a:lnTo>
                <a:cubicBezTo>
                  <a:pt x="207626" y="229227"/>
                  <a:pt x="212081" y="244158"/>
                  <a:pt x="212081" y="254423"/>
                </a:cubicBezTo>
                <a:cubicBezTo>
                  <a:pt x="212081" y="257685"/>
                  <a:pt x="211613" y="260715"/>
                  <a:pt x="210678" y="263514"/>
                </a:cubicBezTo>
                <a:cubicBezTo>
                  <a:pt x="209743" y="266319"/>
                  <a:pt x="208572" y="268654"/>
                  <a:pt x="207166" y="270517"/>
                </a:cubicBezTo>
                <a:cubicBezTo>
                  <a:pt x="205288" y="272851"/>
                  <a:pt x="202939" y="274718"/>
                  <a:pt x="200118" y="276117"/>
                </a:cubicBezTo>
                <a:cubicBezTo>
                  <a:pt x="196841" y="277980"/>
                  <a:pt x="192622" y="278912"/>
                  <a:pt x="187460" y="278912"/>
                </a:cubicBezTo>
                <a:lnTo>
                  <a:pt x="176193" y="278912"/>
                </a:lnTo>
                <a:lnTo>
                  <a:pt x="171267" y="262818"/>
                </a:lnTo>
                <a:lnTo>
                  <a:pt x="181119" y="262818"/>
                </a:lnTo>
                <a:cubicBezTo>
                  <a:pt x="184404" y="262818"/>
                  <a:pt x="187220" y="261886"/>
                  <a:pt x="189570" y="260023"/>
                </a:cubicBezTo>
                <a:cubicBezTo>
                  <a:pt x="191911" y="258153"/>
                  <a:pt x="193082" y="255586"/>
                  <a:pt x="193082" y="252324"/>
                </a:cubicBezTo>
                <a:cubicBezTo>
                  <a:pt x="193082" y="242059"/>
                  <a:pt x="189095" y="227828"/>
                  <a:pt x="181119" y="209632"/>
                </a:cubicBezTo>
                <a:cubicBezTo>
                  <a:pt x="189566" y="195169"/>
                  <a:pt x="196134" y="182341"/>
                  <a:pt x="200825" y="171148"/>
                </a:cubicBezTo>
                <a:cubicBezTo>
                  <a:pt x="201297" y="170213"/>
                  <a:pt x="200829" y="169746"/>
                  <a:pt x="199422" y="169746"/>
                </a:cubicBezTo>
                <a:lnTo>
                  <a:pt x="183240" y="169746"/>
                </a:lnTo>
                <a:lnTo>
                  <a:pt x="163535" y="313209"/>
                </a:lnTo>
                <a:lnTo>
                  <a:pt x="144536" y="313209"/>
                </a:lnTo>
                <a:close/>
                <a:moveTo>
                  <a:pt x="255756" y="152039"/>
                </a:moveTo>
                <a:lnTo>
                  <a:pt x="275550" y="152039"/>
                </a:lnTo>
                <a:lnTo>
                  <a:pt x="268481" y="169712"/>
                </a:lnTo>
                <a:lnTo>
                  <a:pt x="318673" y="169712"/>
                </a:lnTo>
                <a:lnTo>
                  <a:pt x="316553" y="183851"/>
                </a:lnTo>
                <a:lnTo>
                  <a:pt x="261412" y="183851"/>
                </a:lnTo>
                <a:lnTo>
                  <a:pt x="242324" y="223439"/>
                </a:lnTo>
                <a:lnTo>
                  <a:pt x="259291" y="223439"/>
                </a:lnTo>
                <a:lnTo>
                  <a:pt x="263532" y="193041"/>
                </a:lnTo>
                <a:lnTo>
                  <a:pt x="281206" y="202938"/>
                </a:lnTo>
                <a:lnTo>
                  <a:pt x="277671" y="223439"/>
                </a:lnTo>
                <a:lnTo>
                  <a:pt x="315139" y="223439"/>
                </a:lnTo>
                <a:lnTo>
                  <a:pt x="313725" y="237578"/>
                </a:lnTo>
                <a:lnTo>
                  <a:pt x="276257" y="237578"/>
                </a:lnTo>
                <a:lnTo>
                  <a:pt x="265653" y="313220"/>
                </a:lnTo>
                <a:lnTo>
                  <a:pt x="232427" y="313220"/>
                </a:lnTo>
                <a:lnTo>
                  <a:pt x="227479" y="296253"/>
                </a:lnTo>
                <a:lnTo>
                  <a:pt x="248687" y="296253"/>
                </a:lnTo>
                <a:lnTo>
                  <a:pt x="257170" y="237578"/>
                </a:lnTo>
                <a:lnTo>
                  <a:pt x="214047" y="237578"/>
                </a:lnTo>
                <a:cubicBezTo>
                  <a:pt x="224887" y="218726"/>
                  <a:pt x="234077" y="200817"/>
                  <a:pt x="241618" y="183851"/>
                </a:cubicBezTo>
                <a:lnTo>
                  <a:pt x="221116" y="183851"/>
                </a:lnTo>
                <a:lnTo>
                  <a:pt x="222530" y="169712"/>
                </a:lnTo>
                <a:lnTo>
                  <a:pt x="247980" y="169712"/>
                </a:lnTo>
                <a:close/>
                <a:moveTo>
                  <a:pt x="336116" y="22225"/>
                </a:moveTo>
                <a:cubicBezTo>
                  <a:pt x="162758" y="22225"/>
                  <a:pt x="22224" y="162759"/>
                  <a:pt x="22224" y="336117"/>
                </a:cubicBezTo>
                <a:cubicBezTo>
                  <a:pt x="22224" y="509475"/>
                  <a:pt x="162758" y="650009"/>
                  <a:pt x="336116" y="650009"/>
                </a:cubicBezTo>
                <a:cubicBezTo>
                  <a:pt x="509474" y="650009"/>
                  <a:pt x="650008" y="509475"/>
                  <a:pt x="650008" y="336117"/>
                </a:cubicBezTo>
                <a:cubicBezTo>
                  <a:pt x="650008" y="162759"/>
                  <a:pt x="509474" y="22225"/>
                  <a:pt x="336116" y="22225"/>
                </a:cubicBezTo>
                <a:close/>
                <a:moveTo>
                  <a:pt x="336117" y="0"/>
                </a:moveTo>
                <a:cubicBezTo>
                  <a:pt x="521749" y="0"/>
                  <a:pt x="672234" y="150485"/>
                  <a:pt x="672234" y="336117"/>
                </a:cubicBezTo>
                <a:cubicBezTo>
                  <a:pt x="672234" y="521749"/>
                  <a:pt x="521749" y="672234"/>
                  <a:pt x="336117" y="672234"/>
                </a:cubicBezTo>
                <a:cubicBezTo>
                  <a:pt x="150485" y="672234"/>
                  <a:pt x="0" y="521749"/>
                  <a:pt x="0" y="336117"/>
                </a:cubicBezTo>
                <a:cubicBezTo>
                  <a:pt x="0" y="150485"/>
                  <a:pt x="150485" y="0"/>
                  <a:pt x="336117" y="0"/>
                </a:cubicBezTo>
                <a:close/>
              </a:path>
            </a:pathLst>
          </a:custGeom>
          <a:solidFill>
            <a:srgbClr val="3725D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8BF6CFB-175E-43C9-B2FF-00872DE54DFB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B0629FC-E9D9-422C-818D-D55794F12B5C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C94C7D1-4724-4E2D-93F7-E0EA3F71305B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D6DF16EA-720F-4D7B-8A7C-EE0704AC661B}"/>
              </a:ext>
            </a:extLst>
          </p:cNvPr>
          <p:cNvSpPr/>
          <p:nvPr/>
        </p:nvSpPr>
        <p:spPr>
          <a:xfrm>
            <a:off x="11024570" y="5514578"/>
            <a:ext cx="167263" cy="167263"/>
          </a:xfrm>
          <a:prstGeom prst="ellipse">
            <a:avLst/>
          </a:prstGeom>
          <a:solidFill>
            <a:srgbClr val="3725D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5C6E1F52-B9B7-466A-979A-8A9004A100EC}"/>
              </a:ext>
            </a:extLst>
          </p:cNvPr>
          <p:cNvSpPr txBox="1"/>
          <p:nvPr/>
        </p:nvSpPr>
        <p:spPr>
          <a:xfrm>
            <a:off x="1166261" y="324756"/>
            <a:ext cx="4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MCM2024C</a:t>
            </a:r>
            <a:endParaRPr lang="zh-CN" altLang="en-US" sz="28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C9A24B6-91D7-4E7E-AD41-C5B9C3929F22}"/>
              </a:ext>
            </a:extLst>
          </p:cNvPr>
          <p:cNvSpPr/>
          <p:nvPr/>
        </p:nvSpPr>
        <p:spPr>
          <a:xfrm>
            <a:off x="1275152" y="1686400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690AA0-C66E-4664-BE69-9B5182324BB6}"/>
              </a:ext>
            </a:extLst>
          </p:cNvPr>
          <p:cNvSpPr txBox="1"/>
          <p:nvPr/>
        </p:nvSpPr>
        <p:spPr>
          <a:xfrm>
            <a:off x="1166261" y="847976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网球比赛</a:t>
            </a:r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势头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41AC783-C460-0D41-3610-6EA9D4968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6" name="Picture 5" descr="A tennis racket and balls on the ground&#10;&#10;Description automatically generated">
            <a:extLst>
              <a:ext uri="{FF2B5EF4-FFF2-40B4-BE49-F238E27FC236}">
                <a16:creationId xmlns:a16="http://schemas.microsoft.com/office/drawing/2014/main" id="{E9A3FDF7-E59A-E493-1D00-1DD0FB5AF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63" y="173527"/>
            <a:ext cx="2587237" cy="1940428"/>
          </a:xfrm>
          <a:prstGeom prst="rect">
            <a:avLst/>
          </a:prstGeom>
        </p:spPr>
      </p:pic>
      <p:sp>
        <p:nvSpPr>
          <p:cNvPr id="7" name="文本框 18">
            <a:extLst>
              <a:ext uri="{FF2B5EF4-FFF2-40B4-BE49-F238E27FC236}">
                <a16:creationId xmlns:a16="http://schemas.microsoft.com/office/drawing/2014/main" id="{0BC4883F-11CD-6D02-1E28-E8FC9153E88E}"/>
              </a:ext>
            </a:extLst>
          </p:cNvPr>
          <p:cNvSpPr txBox="1"/>
          <p:nvPr/>
        </p:nvSpPr>
        <p:spPr>
          <a:xfrm>
            <a:off x="5332084" y="2044005"/>
            <a:ext cx="39409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04. </a:t>
            </a:r>
          </a:p>
          <a:p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评估模型的准确性和泛化性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D76639-70D2-023D-9413-52935161CF23}"/>
              </a:ext>
            </a:extLst>
          </p:cNvPr>
          <p:cNvSpPr txBox="1"/>
          <p:nvPr/>
        </p:nvSpPr>
        <p:spPr>
          <a:xfrm>
            <a:off x="5332084" y="3543717"/>
            <a:ext cx="4026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测试模型在其他比赛中的表现</a:t>
            </a:r>
            <a:r>
              <a:rPr lang="zh-CN" altLang="en-US" b="0" i="0" u="none" strike="noStrike" dirty="0">
                <a:effectLst/>
                <a:latin typeface="Helvetica Neue" panose="02000503000000020004" pitchFamily="2" charset="0"/>
              </a:rPr>
              <a:t>（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语文建模</a:t>
            </a:r>
            <a:r>
              <a:rPr lang="zh-CN" altLang="en-US" b="0" i="0" u="none" strike="noStrike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</a:rPr>
              <a:t>&amp;</a:t>
            </a:r>
            <a:r>
              <a:rPr lang="zh-CN" altLang="en-US" dirty="0">
                <a:latin typeface="Helvetica Neue" panose="02000503000000020004" pitchFamily="2" charset="0"/>
              </a:rPr>
              <a:t> </a:t>
            </a:r>
            <a:r>
              <a:rPr lang="zh-TW" altLang="en-US" b="0" i="0" u="none" strike="noStrike" dirty="0">
                <a:effectLst/>
                <a:latin typeface="Helvetica Neue" panose="02000503000000020004" pitchFamily="2" charset="0"/>
              </a:rPr>
              <a:t>花时间找数据</a:t>
            </a:r>
            <a:r>
              <a:rPr lang="zh-CN" altLang="en-US" b="0" i="0" u="none" strike="noStrike" dirty="0">
                <a:effectLst/>
                <a:latin typeface="Helvetica Neue" panose="02000503000000020004" pitchFamily="2" charset="0"/>
              </a:rPr>
              <a:t>）</a:t>
            </a:r>
            <a:endParaRPr lang="zh-TW" altLang="en-US" b="0" i="0" u="none" strike="noStrike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D6A3C5A2-A68D-FCBF-72DA-11301076A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03" y="4241061"/>
            <a:ext cx="6765219" cy="26169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24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BABA27-51D3-4AAC-B2CC-D0FDB99B8B91}"/>
              </a:ext>
            </a:extLst>
          </p:cNvPr>
          <p:cNvSpPr/>
          <p:nvPr/>
        </p:nvSpPr>
        <p:spPr>
          <a:xfrm>
            <a:off x="5997041" y="1"/>
            <a:ext cx="6194958" cy="6858000"/>
          </a:xfrm>
          <a:prstGeom prst="rect">
            <a:avLst/>
          </a:prstGeom>
          <a:solidFill>
            <a:srgbClr val="3725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0CB6DFE-E398-4A49-980B-B2F7ADA3E0A6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492EA87-9540-40A5-A155-C6261A27AFDC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6D1F9F6-D4E0-496E-B40B-5DBB603723FA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DC17BDA-482B-477A-99DE-2C86A94678BC}"/>
              </a:ext>
            </a:extLst>
          </p:cNvPr>
          <p:cNvSpPr txBox="1"/>
          <p:nvPr/>
        </p:nvSpPr>
        <p:spPr>
          <a:xfrm>
            <a:off x="1033189" y="2286332"/>
            <a:ext cx="46981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Wimbledon_featured_matches.csv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– data set of Wimbledon 2023 Gentlemen’s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singles matches after second round.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data_dictionary.csv</a:t>
            </a:r>
            <a:r>
              <a:rPr lang="en-US" sz="20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– description of the data set.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data_examples</a:t>
            </a:r>
            <a:r>
              <a:rPr lang="en-US" sz="20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– examples to help understand the provided data.</a:t>
            </a:r>
          </a:p>
        </p:txBody>
      </p:sp>
      <p:sp>
        <p:nvSpPr>
          <p:cNvPr id="37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4FADBBF3-FD12-42C0-8501-0806A37250F6}"/>
              </a:ext>
            </a:extLst>
          </p:cNvPr>
          <p:cNvSpPr/>
          <p:nvPr/>
        </p:nvSpPr>
        <p:spPr>
          <a:xfrm>
            <a:off x="1342551" y="1165563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E15BAF9-7EB4-46ED-92D9-D07D13775713}"/>
              </a:ext>
            </a:extLst>
          </p:cNvPr>
          <p:cNvSpPr txBox="1"/>
          <p:nvPr/>
        </p:nvSpPr>
        <p:spPr>
          <a:xfrm>
            <a:off x="1233660" y="408524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数据集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D10FBB1-CA23-DDE4-493C-E43E2E5D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6A578A6-FE8E-EDC6-DF5C-5823704F6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41" y="1"/>
            <a:ext cx="6194958" cy="3822974"/>
          </a:xfrm>
          <a:prstGeom prst="rect">
            <a:avLst/>
          </a:prstGeom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285E17F9-1364-9CBA-F5A8-29C98401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66" y="3749916"/>
            <a:ext cx="6460634" cy="31050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82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公众号：陈西设计之家。微信搜索即可。更多免费PPT模版教程等都可以在公众号内获取。PPT高端定制/发布会PPT设计微信：2090298045【陈西】" descr="建筑的设计&#10;&#10;描述已自动生成">
            <a:extLst>
              <a:ext uri="{FF2B5EF4-FFF2-40B4-BE49-F238E27FC236}">
                <a16:creationId xmlns:a16="http://schemas.microsoft.com/office/drawing/2014/main" id="{7DEC8CE3-1C5E-417D-B558-3663AFB6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7829" b="6690"/>
          <a:stretch>
            <a:fillRect/>
          </a:stretch>
        </p:blipFill>
        <p:spPr>
          <a:xfrm>
            <a:off x="7692572" y="0"/>
            <a:ext cx="4499428" cy="5862342"/>
          </a:xfrm>
          <a:custGeom>
            <a:avLst/>
            <a:gdLst>
              <a:gd name="connsiteX0" fmla="*/ 0 w 4499428"/>
              <a:gd name="connsiteY0" fmla="*/ 0 h 5862342"/>
              <a:gd name="connsiteX1" fmla="*/ 4499428 w 4499428"/>
              <a:gd name="connsiteY1" fmla="*/ 0 h 5862342"/>
              <a:gd name="connsiteX2" fmla="*/ 4499428 w 4499428"/>
              <a:gd name="connsiteY2" fmla="*/ 5862342 h 5862342"/>
              <a:gd name="connsiteX3" fmla="*/ 0 w 4499428"/>
              <a:gd name="connsiteY3" fmla="*/ 5862342 h 586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9428" h="5862342">
                <a:moveTo>
                  <a:pt x="0" y="0"/>
                </a:moveTo>
                <a:lnTo>
                  <a:pt x="4499428" y="0"/>
                </a:lnTo>
                <a:lnTo>
                  <a:pt x="4499428" y="5862342"/>
                </a:lnTo>
                <a:lnTo>
                  <a:pt x="0" y="5862342"/>
                </a:lnTo>
                <a:close/>
              </a:path>
            </a:pathLst>
          </a:cu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CE120ADF-83EB-4028-8F4E-0732431E8402}"/>
              </a:ext>
            </a:extLst>
          </p:cNvPr>
          <p:cNvGrpSpPr/>
          <p:nvPr/>
        </p:nvGrpSpPr>
        <p:grpSpPr>
          <a:xfrm>
            <a:off x="287722" y="1925843"/>
            <a:ext cx="430887" cy="3222811"/>
            <a:chOff x="272522" y="1667436"/>
            <a:chExt cx="430887" cy="322281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F9B3091-8EA8-4E61-8F11-933B14653D45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rgbClr val="3725DF"/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rgbClr val="3725DF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08708C5-3F56-4604-AAF8-6409629DE1C8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rgbClr val="372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2950F3A-299F-4CD5-99E6-0ABBE67760AB}"/>
              </a:ext>
            </a:extLst>
          </p:cNvPr>
          <p:cNvSpPr txBox="1"/>
          <p:nvPr/>
        </p:nvSpPr>
        <p:spPr>
          <a:xfrm>
            <a:off x="1224424" y="2041995"/>
            <a:ext cx="44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4000" spc="3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DD18448-E553-4745-A0AF-2C3EDB4766A9}"/>
              </a:ext>
            </a:extLst>
          </p:cNvPr>
          <p:cNvSpPr/>
          <p:nvPr/>
        </p:nvSpPr>
        <p:spPr>
          <a:xfrm>
            <a:off x="1342551" y="3792855"/>
            <a:ext cx="598516" cy="102524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0DC75F8-5A4A-4C8B-BB43-136FF117657D}"/>
              </a:ext>
            </a:extLst>
          </p:cNvPr>
          <p:cNvSpPr txBox="1"/>
          <p:nvPr/>
        </p:nvSpPr>
        <p:spPr>
          <a:xfrm>
            <a:off x="1233659" y="2798316"/>
            <a:ext cx="5022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优秀论文分析</a:t>
            </a:r>
            <a:r>
              <a:rPr lang="en-US" altLang="zh-CN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-M</a:t>
            </a:r>
            <a:r>
              <a:rPr lang="zh-CN" altLang="en-US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奖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D57AE386-2028-85FC-1407-21CD7AF91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" y="156117"/>
            <a:ext cx="756425" cy="735981"/>
          </a:xfrm>
          <a:prstGeom prst="rect">
            <a:avLst/>
          </a:prstGeom>
        </p:spPr>
      </p:pic>
      <p:pic>
        <p:nvPicPr>
          <p:cNvPr id="4" name="Picture 3" descr="A green smoke coming out of a black background&#10;&#10;Description automatically generated">
            <a:extLst>
              <a:ext uri="{FF2B5EF4-FFF2-40B4-BE49-F238E27FC236}">
                <a16:creationId xmlns:a16="http://schemas.microsoft.com/office/drawing/2014/main" id="{227B6205-1B5C-722D-7E8F-C72A5A977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68" y="4144871"/>
            <a:ext cx="3637324" cy="1303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70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6561D-B90E-06DB-6439-98FB6756E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C7D72C5F-5F45-0316-3A53-3EEDAA7738EA}"/>
              </a:ext>
            </a:extLst>
          </p:cNvPr>
          <p:cNvSpPr/>
          <p:nvPr/>
        </p:nvSpPr>
        <p:spPr>
          <a:xfrm>
            <a:off x="0" y="0"/>
            <a:ext cx="3239193" cy="6858000"/>
          </a:xfrm>
          <a:prstGeom prst="rect">
            <a:avLst/>
          </a:prstGeom>
          <a:solidFill>
            <a:srgbClr val="372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BE7D5C4-B41B-62F0-E550-EEDED979CBB3}"/>
              </a:ext>
            </a:extLst>
          </p:cNvPr>
          <p:cNvGrpSpPr/>
          <p:nvPr/>
        </p:nvGrpSpPr>
        <p:grpSpPr>
          <a:xfrm>
            <a:off x="313153" y="1925843"/>
            <a:ext cx="430887" cy="3222811"/>
            <a:chOff x="272522" y="1667436"/>
            <a:chExt cx="430887" cy="3222811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203A888-E030-A560-A1C2-DA8E252572F4}"/>
                </a:ext>
              </a:extLst>
            </p:cNvPr>
            <p:cNvSpPr txBox="1"/>
            <p:nvPr/>
          </p:nvSpPr>
          <p:spPr>
            <a:xfrm>
              <a:off x="272522" y="1667436"/>
              <a:ext cx="430887" cy="23487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i="1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SJTU-MCM2025</a:t>
              </a:r>
              <a:endParaRPr lang="zh-CN" altLang="en-US" sz="1600" i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8" name="公众号：陈西设计之家。微信搜索即可。更多免费PPT模版教程等都可以在公众号内获取。PPT高端定制/发布会PPT设计微信：2090298045【陈西】">
              <a:extLst>
                <a:ext uri="{FF2B5EF4-FFF2-40B4-BE49-F238E27FC236}">
                  <a16:creationId xmlns:a16="http://schemas.microsoft.com/office/drawing/2014/main" id="{A0D8114A-831E-412F-3C86-4DE008EF6A09}"/>
                </a:ext>
              </a:extLst>
            </p:cNvPr>
            <p:cNvCxnSpPr/>
            <p:nvPr/>
          </p:nvCxnSpPr>
          <p:spPr>
            <a:xfrm>
              <a:off x="482600" y="4229847"/>
              <a:ext cx="0" cy="66040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C3BCBACF-52B2-029C-5DC9-A37C16ACCA5B}"/>
              </a:ext>
            </a:extLst>
          </p:cNvPr>
          <p:cNvSpPr txBox="1"/>
          <p:nvPr/>
        </p:nvSpPr>
        <p:spPr>
          <a:xfrm>
            <a:off x="4217986" y="2323615"/>
            <a:ext cx="646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Tracking Momentum:</a:t>
            </a:r>
            <a:endParaRPr lang="zh-CN" altLang="en-US" sz="4000" spc="300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2" name="公众号：陈西设计之家。微信搜索即可。更多免费PPT模版教程等都可以在公众号内获取。PPT高端定制/发布会PPT设计微信：2090298045【陈西】">
            <a:extLst>
              <a:ext uri="{FF2B5EF4-FFF2-40B4-BE49-F238E27FC236}">
                <a16:creationId xmlns:a16="http://schemas.microsoft.com/office/drawing/2014/main" id="{B5962F91-4B9D-06C0-FFEA-EA79F70DB35A}"/>
              </a:ext>
            </a:extLst>
          </p:cNvPr>
          <p:cNvSpPr/>
          <p:nvPr/>
        </p:nvSpPr>
        <p:spPr>
          <a:xfrm>
            <a:off x="3388300" y="2634354"/>
            <a:ext cx="598516" cy="102524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7DBBA79-8695-6DC3-023D-223F88C135C4}"/>
              </a:ext>
            </a:extLst>
          </p:cNvPr>
          <p:cNvSpPr txBox="1"/>
          <p:nvPr/>
        </p:nvSpPr>
        <p:spPr>
          <a:xfrm>
            <a:off x="3304181" y="3367516"/>
            <a:ext cx="97271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solidFill>
                  <a:srgbClr val="3725D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Performance Quantification and Swings Prediction</a:t>
            </a:r>
            <a:endParaRPr lang="zh-CN" altLang="en-US" sz="4000" spc="300" dirty="0">
              <a:solidFill>
                <a:srgbClr val="3725D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27">
            <a:extLst>
              <a:ext uri="{FF2B5EF4-FFF2-40B4-BE49-F238E27FC236}">
                <a16:creationId xmlns:a16="http://schemas.microsoft.com/office/drawing/2014/main" id="{79919C4B-2228-56B1-FF52-2BDD77D8DF55}"/>
              </a:ext>
            </a:extLst>
          </p:cNvPr>
          <p:cNvSpPr txBox="1"/>
          <p:nvPr/>
        </p:nvSpPr>
        <p:spPr>
          <a:xfrm>
            <a:off x="5985674" y="6063576"/>
            <a:ext cx="6109090" cy="7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*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仅代表汇报者本人的粗浅理解，不一定等同于原作者想法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*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关于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paper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结构的想法仅供参考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5948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001;#64496;#9205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41997</TotalTime>
  <Words>4324</Words>
  <Application>Microsoft Macintosh PowerPoint</Application>
  <PresentationFormat>Widescreen</PresentationFormat>
  <Paragraphs>444</Paragraphs>
  <Slides>55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Lucida Grande</vt:lpstr>
      <vt:lpstr>Helvetica</vt:lpstr>
      <vt:lpstr>.AppleSystemUIFont</vt:lpstr>
      <vt:lpstr>Cambria Math</vt:lpstr>
      <vt:lpstr>等线 Light</vt:lpstr>
      <vt:lpstr>Times New Roman</vt:lpstr>
      <vt:lpstr>思源宋体 CN Heavy</vt:lpstr>
      <vt:lpstr>Cascadia Code SemiBold</vt:lpstr>
      <vt:lpstr>Arial</vt:lpstr>
      <vt:lpstr>Helvetica Neue</vt:lpstr>
      <vt:lpstr>新細明體</vt:lpstr>
      <vt:lpstr>等线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西;公众号：陈西设计之家。微信搜索即可。更多免费PPT模版教程等都可以在公众号内获取。PPT高端定制/发布会PPT设计微信：2090298045【陈西】</dc:creator>
  <cp:keywords>公众号：陈西设计之家。微信搜索即可。更多免费PPT模版教程等都可以在公众号内获取。PPT高端定制/发布会PPT设计微信：2090298045【陈西】</cp:keywords>
  <cp:lastModifiedBy>Jack Xiang</cp:lastModifiedBy>
  <cp:revision>1466</cp:revision>
  <dcterms:created xsi:type="dcterms:W3CDTF">2021-07-03T02:27:44Z</dcterms:created>
  <dcterms:modified xsi:type="dcterms:W3CDTF">2024-12-13T11:05:38Z</dcterms:modified>
</cp:coreProperties>
</file>